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6" roundtripDataSignature="AMtx7mhV3gnnvqDYhAPh4BqI4RGQrztZq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customschemas.google.com/relationships/presentationmetadata" Target="metadata"/><Relationship Id="rId25" Type="http://schemas.openxmlformats.org/officeDocument/2006/relationships/slide" Target="slides/slide2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67" name="Google Shape;67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6" name="Google Shape;126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2" name="Google Shape;132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8" name="Google Shape;138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All students should attend weekly clinics. Veteran students will help facilitate and teacher newer students with their rabbits. Attendance will be taken at each clinic for teacher record.</a:t>
            </a:r>
            <a:endParaRPr/>
          </a:p>
        </p:txBody>
      </p:sp>
      <p:sp>
        <p:nvSpPr>
          <p:cNvPr id="144" name="Google Shape;144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0" name="Google Shape;150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6" name="Google Shape;156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817b87bf5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2" name="Google Shape;162;g2817b87bf58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9" name="Google Shape;169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5" name="Google Shape;175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1" name="Google Shape;181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4feacbf7572c6f36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4" name="Google Shape;74;g4feacbf7572c6f36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7" name="Google Shape;187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4feacbf7572c6f36_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9" name="Google Shape;199;g4feacbf7572c6f36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1" name="Google Shape;81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8" name="Google Shape;8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4" name="Google Shape;9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0" name="Google Shape;10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Deadline: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-US"/>
              <a:t>EHS Jr - September 22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-US"/>
              <a:t>EHS - October 19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-US"/>
              <a:t>NHS - October 19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-US"/>
              <a:t>BNHS - October 19</a:t>
            </a:r>
            <a:endParaRPr/>
          </a:p>
        </p:txBody>
      </p:sp>
      <p:sp>
        <p:nvSpPr>
          <p:cNvPr id="107" name="Google Shape;10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3" name="Google Shape;11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8149653682_0_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28149653682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6116c5ca59_0_4"/>
          <p:cNvSpPr txBox="1"/>
          <p:nvPr>
            <p:ph type="ctrTitle"/>
          </p:nvPr>
        </p:nvSpPr>
        <p:spPr>
          <a:xfrm>
            <a:off x="415611" y="992767"/>
            <a:ext cx="11360700" cy="2736900"/>
          </a:xfrm>
          <a:prstGeom prst="rect">
            <a:avLst/>
          </a:prstGeom>
          <a:noFill/>
          <a:ln>
            <a:noFill/>
          </a:ln>
        </p:spPr>
        <p:txBody>
          <a:bodyPr anchorCtr="0" anchor="b" bIns="121900" lIns="121900" spcFirstLastPara="1" rIns="121900" wrap="square" tIns="1219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9pPr>
          </a:lstStyle>
          <a:p/>
        </p:txBody>
      </p:sp>
      <p:sp>
        <p:nvSpPr>
          <p:cNvPr id="11" name="Google Shape;11;g6116c5ca59_0_4"/>
          <p:cNvSpPr txBox="1"/>
          <p:nvPr>
            <p:ph idx="1" type="subTitle"/>
          </p:nvPr>
        </p:nvSpPr>
        <p:spPr>
          <a:xfrm>
            <a:off x="415600" y="3778833"/>
            <a:ext cx="11360700" cy="10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/>
        </p:txBody>
      </p:sp>
      <p:sp>
        <p:nvSpPr>
          <p:cNvPr id="12" name="Google Shape;12;g6116c5ca59_0_4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116c5ca59_0_30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g6116c5ca59_0_30"/>
          <p:cNvSpPr txBox="1"/>
          <p:nvPr>
            <p:ph type="title"/>
          </p:nvPr>
        </p:nvSpPr>
        <p:spPr>
          <a:xfrm>
            <a:off x="354000" y="1644233"/>
            <a:ext cx="5393700" cy="19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121900" lIns="121900" spcFirstLastPara="1" rIns="121900" wrap="square" tIns="1219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9pPr>
          </a:lstStyle>
          <a:p/>
        </p:txBody>
      </p:sp>
      <p:sp>
        <p:nvSpPr>
          <p:cNvPr id="53" name="Google Shape;53;g6116c5ca59_0_30"/>
          <p:cNvSpPr txBox="1"/>
          <p:nvPr>
            <p:ph idx="1" type="subTitle"/>
          </p:nvPr>
        </p:nvSpPr>
        <p:spPr>
          <a:xfrm>
            <a:off x="354000" y="3737433"/>
            <a:ext cx="5393700" cy="16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4" name="Google Shape;54;g6116c5ca59_0_30"/>
          <p:cNvSpPr txBox="1"/>
          <p:nvPr>
            <p:ph idx="2" type="body"/>
          </p:nvPr>
        </p:nvSpPr>
        <p:spPr>
          <a:xfrm>
            <a:off x="6586000" y="965433"/>
            <a:ext cx="5115900" cy="492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-3810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49250" lvl="1" marL="9144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/>
        </p:txBody>
      </p:sp>
      <p:sp>
        <p:nvSpPr>
          <p:cNvPr id="55" name="Google Shape;55;g6116c5ca59_0_30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6116c5ca59_0_36"/>
          <p:cNvSpPr txBox="1"/>
          <p:nvPr>
            <p:ph idx="1" type="body"/>
          </p:nvPr>
        </p:nvSpPr>
        <p:spPr>
          <a:xfrm>
            <a:off x="415600" y="5640767"/>
            <a:ext cx="7998300" cy="80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</a:lstStyle>
          <a:p/>
        </p:txBody>
      </p:sp>
      <p:sp>
        <p:nvSpPr>
          <p:cNvPr id="58" name="Google Shape;58;g6116c5ca59_0_36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6116c5ca59_0_39"/>
          <p:cNvSpPr txBox="1"/>
          <p:nvPr>
            <p:ph hasCustomPrompt="1" type="title"/>
          </p:nvPr>
        </p:nvSpPr>
        <p:spPr>
          <a:xfrm>
            <a:off x="415600" y="1474833"/>
            <a:ext cx="11360700" cy="2618100"/>
          </a:xfrm>
          <a:prstGeom prst="rect">
            <a:avLst/>
          </a:prstGeom>
          <a:noFill/>
          <a:ln>
            <a:noFill/>
          </a:ln>
        </p:spPr>
        <p:txBody>
          <a:bodyPr anchorCtr="0" anchor="b" bIns="121900" lIns="121900" spcFirstLastPara="1" rIns="121900" wrap="square" tIns="1219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61" name="Google Shape;61;g6116c5ca59_0_39"/>
          <p:cNvSpPr txBox="1"/>
          <p:nvPr>
            <p:ph idx="1" type="body"/>
          </p:nvPr>
        </p:nvSpPr>
        <p:spPr>
          <a:xfrm>
            <a:off x="415600" y="4202967"/>
            <a:ext cx="11360700" cy="1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810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49250" lvl="1" marL="91440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 algn="ctr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/>
        </p:txBody>
      </p:sp>
      <p:sp>
        <p:nvSpPr>
          <p:cNvPr id="62" name="Google Shape;62;g6116c5ca59_0_39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116c5ca59_0_43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g6116c5ca59_0_15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15" name="Google Shape;15;g6116c5ca59_0_15"/>
          <p:cNvSpPr txBox="1"/>
          <p:nvPr>
            <p:ph idx="1" type="body"/>
          </p:nvPr>
        </p:nvSpPr>
        <p:spPr>
          <a:xfrm>
            <a:off x="415600" y="1536633"/>
            <a:ext cx="53331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492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30200" lvl="1" marL="9144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16" name="Google Shape;16;g6116c5ca59_0_15"/>
          <p:cNvSpPr txBox="1"/>
          <p:nvPr>
            <p:ph idx="2" type="body"/>
          </p:nvPr>
        </p:nvSpPr>
        <p:spPr>
          <a:xfrm>
            <a:off x="6443200" y="1536633"/>
            <a:ext cx="53331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492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30200" lvl="1" marL="9144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17" name="Google Shape;17;g6116c5ca59_0_15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g6116c5ca59_0_45"/>
          <p:cNvSpPr txBox="1"/>
          <p:nvPr>
            <p:ph type="title"/>
          </p:nvPr>
        </p:nvSpPr>
        <p:spPr>
          <a:xfrm>
            <a:off x="1451579" y="804519"/>
            <a:ext cx="9603300" cy="104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20" name="Google Shape;20;g6116c5ca59_0_45"/>
          <p:cNvSpPr txBox="1"/>
          <p:nvPr>
            <p:ph idx="1" type="body"/>
          </p:nvPr>
        </p:nvSpPr>
        <p:spPr>
          <a:xfrm>
            <a:off x="1451579" y="2015732"/>
            <a:ext cx="9603300" cy="345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●"/>
              <a:defRPr/>
            </a:lvl1pPr>
            <a:lvl2pPr indent="-342900" lvl="1" marL="914400" algn="l">
              <a:lnSpc>
                <a:spcPct val="120000"/>
              </a:lnSpc>
              <a:spcBef>
                <a:spcPts val="21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l">
              <a:lnSpc>
                <a:spcPct val="120000"/>
              </a:lnSpc>
              <a:spcBef>
                <a:spcPts val="21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l">
              <a:lnSpc>
                <a:spcPct val="120000"/>
              </a:lnSpc>
              <a:spcBef>
                <a:spcPts val="21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20000"/>
              </a:lnSpc>
              <a:spcBef>
                <a:spcPts val="21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l">
              <a:lnSpc>
                <a:spcPct val="120000"/>
              </a:lnSpc>
              <a:spcBef>
                <a:spcPts val="21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lnSpc>
                <a:spcPct val="120000"/>
              </a:lnSpc>
              <a:spcBef>
                <a:spcPts val="21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20000"/>
              </a:lnSpc>
              <a:spcBef>
                <a:spcPts val="21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l">
              <a:lnSpc>
                <a:spcPct val="120000"/>
              </a:lnSpc>
              <a:spcBef>
                <a:spcPts val="2100"/>
              </a:spcBef>
              <a:spcAft>
                <a:spcPts val="21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21" name="Google Shape;21;g6116c5ca59_0_45"/>
          <p:cNvSpPr txBox="1"/>
          <p:nvPr>
            <p:ph idx="10" type="dt"/>
          </p:nvPr>
        </p:nvSpPr>
        <p:spPr>
          <a:xfrm>
            <a:off x="7554138" y="330370"/>
            <a:ext cx="3500700" cy="30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g6116c5ca59_0_45"/>
          <p:cNvSpPr txBox="1"/>
          <p:nvPr>
            <p:ph idx="11" type="ftr"/>
          </p:nvPr>
        </p:nvSpPr>
        <p:spPr>
          <a:xfrm>
            <a:off x="1451579" y="329307"/>
            <a:ext cx="5938800" cy="30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g6116c5ca59_0_45"/>
          <p:cNvSpPr txBox="1"/>
          <p:nvPr>
            <p:ph idx="12" type="sldNum"/>
          </p:nvPr>
        </p:nvSpPr>
        <p:spPr>
          <a:xfrm>
            <a:off x="480060" y="798973"/>
            <a:ext cx="810900" cy="5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24" name="Google Shape;24;g6116c5ca59_0_45"/>
          <p:cNvCxnSpPr/>
          <p:nvPr/>
        </p:nvCxnSpPr>
        <p:spPr>
          <a:xfrm>
            <a:off x="1453896" y="1847088"/>
            <a:ext cx="9607500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g6116c5ca59_0_52"/>
          <p:cNvSpPr txBox="1"/>
          <p:nvPr>
            <p:ph type="title"/>
          </p:nvPr>
        </p:nvSpPr>
        <p:spPr>
          <a:xfrm>
            <a:off x="1449217" y="804889"/>
            <a:ext cx="9605700" cy="105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27" name="Google Shape;27;g6116c5ca59_0_52"/>
          <p:cNvSpPr txBox="1"/>
          <p:nvPr>
            <p:ph idx="1" type="body"/>
          </p:nvPr>
        </p:nvSpPr>
        <p:spPr>
          <a:xfrm>
            <a:off x="1447331" y="2010878"/>
            <a:ext cx="4645200" cy="344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●"/>
              <a:defRPr/>
            </a:lvl1pPr>
            <a:lvl2pPr indent="-342900" lvl="1" marL="914400" algn="l">
              <a:lnSpc>
                <a:spcPct val="120000"/>
              </a:lnSpc>
              <a:spcBef>
                <a:spcPts val="21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l">
              <a:lnSpc>
                <a:spcPct val="120000"/>
              </a:lnSpc>
              <a:spcBef>
                <a:spcPts val="21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l">
              <a:lnSpc>
                <a:spcPct val="120000"/>
              </a:lnSpc>
              <a:spcBef>
                <a:spcPts val="21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20000"/>
              </a:lnSpc>
              <a:spcBef>
                <a:spcPts val="21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l">
              <a:lnSpc>
                <a:spcPct val="120000"/>
              </a:lnSpc>
              <a:spcBef>
                <a:spcPts val="21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lnSpc>
                <a:spcPct val="120000"/>
              </a:lnSpc>
              <a:spcBef>
                <a:spcPts val="21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20000"/>
              </a:lnSpc>
              <a:spcBef>
                <a:spcPts val="21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l">
              <a:lnSpc>
                <a:spcPct val="120000"/>
              </a:lnSpc>
              <a:spcBef>
                <a:spcPts val="2100"/>
              </a:spcBef>
              <a:spcAft>
                <a:spcPts val="21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28" name="Google Shape;28;g6116c5ca59_0_52"/>
          <p:cNvSpPr txBox="1"/>
          <p:nvPr>
            <p:ph idx="2" type="body"/>
          </p:nvPr>
        </p:nvSpPr>
        <p:spPr>
          <a:xfrm>
            <a:off x="6413771" y="2017343"/>
            <a:ext cx="4645200" cy="344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●"/>
              <a:defRPr/>
            </a:lvl1pPr>
            <a:lvl2pPr indent="-342900" lvl="1" marL="914400" algn="l">
              <a:lnSpc>
                <a:spcPct val="120000"/>
              </a:lnSpc>
              <a:spcBef>
                <a:spcPts val="21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l">
              <a:lnSpc>
                <a:spcPct val="120000"/>
              </a:lnSpc>
              <a:spcBef>
                <a:spcPts val="21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l">
              <a:lnSpc>
                <a:spcPct val="120000"/>
              </a:lnSpc>
              <a:spcBef>
                <a:spcPts val="21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20000"/>
              </a:lnSpc>
              <a:spcBef>
                <a:spcPts val="21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l">
              <a:lnSpc>
                <a:spcPct val="120000"/>
              </a:lnSpc>
              <a:spcBef>
                <a:spcPts val="21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lnSpc>
                <a:spcPct val="120000"/>
              </a:lnSpc>
              <a:spcBef>
                <a:spcPts val="21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20000"/>
              </a:lnSpc>
              <a:spcBef>
                <a:spcPts val="21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l">
              <a:lnSpc>
                <a:spcPct val="120000"/>
              </a:lnSpc>
              <a:spcBef>
                <a:spcPts val="2100"/>
              </a:spcBef>
              <a:spcAft>
                <a:spcPts val="21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29" name="Google Shape;29;g6116c5ca59_0_52"/>
          <p:cNvSpPr txBox="1"/>
          <p:nvPr>
            <p:ph idx="10" type="dt"/>
          </p:nvPr>
        </p:nvSpPr>
        <p:spPr>
          <a:xfrm>
            <a:off x="7554138" y="330370"/>
            <a:ext cx="3500700" cy="30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g6116c5ca59_0_52"/>
          <p:cNvSpPr txBox="1"/>
          <p:nvPr>
            <p:ph idx="11" type="ftr"/>
          </p:nvPr>
        </p:nvSpPr>
        <p:spPr>
          <a:xfrm>
            <a:off x="1451579" y="329307"/>
            <a:ext cx="5938800" cy="30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Google Shape;31;g6116c5ca59_0_52"/>
          <p:cNvSpPr txBox="1"/>
          <p:nvPr>
            <p:ph idx="12" type="sldNum"/>
          </p:nvPr>
        </p:nvSpPr>
        <p:spPr>
          <a:xfrm>
            <a:off x="480060" y="798973"/>
            <a:ext cx="810900" cy="5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32" name="Google Shape;32;g6116c5ca59_0_52"/>
          <p:cNvCxnSpPr/>
          <p:nvPr/>
        </p:nvCxnSpPr>
        <p:spPr>
          <a:xfrm>
            <a:off x="1453896" y="1847088"/>
            <a:ext cx="9607500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g6116c5ca59_0_8"/>
          <p:cNvSpPr txBox="1"/>
          <p:nvPr>
            <p:ph type="title"/>
          </p:nvPr>
        </p:nvSpPr>
        <p:spPr>
          <a:xfrm>
            <a:off x="415600" y="2867800"/>
            <a:ext cx="113607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5" name="Google Shape;35;g6116c5ca59_0_8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g6116c5ca59_0_11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8" name="Google Shape;38;g6116c5ca59_0_11"/>
          <p:cNvSpPr txBox="1"/>
          <p:nvPr>
            <p:ph idx="1" type="body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810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49250" lvl="1" marL="9144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/>
        </p:txBody>
      </p:sp>
      <p:sp>
        <p:nvSpPr>
          <p:cNvPr id="39" name="Google Shape;39;g6116c5ca59_0_1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g6116c5ca59_0_20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2" name="Google Shape;42;g6116c5ca59_0_20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g6116c5ca59_0_23"/>
          <p:cNvSpPr txBox="1"/>
          <p:nvPr>
            <p:ph type="title"/>
          </p:nvPr>
        </p:nvSpPr>
        <p:spPr>
          <a:xfrm>
            <a:off x="415600" y="740800"/>
            <a:ext cx="3744000" cy="1007700"/>
          </a:xfrm>
          <a:prstGeom prst="rect">
            <a:avLst/>
          </a:prstGeom>
          <a:noFill/>
          <a:ln>
            <a:noFill/>
          </a:ln>
        </p:spPr>
        <p:txBody>
          <a:bodyPr anchorCtr="0" anchor="b" bIns="121900" lIns="121900" spcFirstLastPara="1" rIns="121900" wrap="square" tIns="121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45" name="Google Shape;45;g6116c5ca59_0_23"/>
          <p:cNvSpPr txBox="1"/>
          <p:nvPr>
            <p:ph idx="1" type="body"/>
          </p:nvPr>
        </p:nvSpPr>
        <p:spPr>
          <a:xfrm>
            <a:off x="415600" y="1852800"/>
            <a:ext cx="3744000" cy="42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302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indent="-330200" lvl="1" marL="9144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46" name="Google Shape;46;g6116c5ca59_0_23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6116c5ca59_0_27"/>
          <p:cNvSpPr txBox="1"/>
          <p:nvPr>
            <p:ph type="title"/>
          </p:nvPr>
        </p:nvSpPr>
        <p:spPr>
          <a:xfrm>
            <a:off x="653667" y="600200"/>
            <a:ext cx="8490300" cy="545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49" name="Google Shape;49;g6116c5ca59_0_27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g6116c5ca59_0_0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b="0" i="0" sz="3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b="0" i="0" sz="3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b="0" i="0" sz="3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b="0" i="0" sz="3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b="0" i="0" sz="3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b="0" i="0" sz="3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b="0" i="0" sz="3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b="0" i="0" sz="3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b="0" i="0" sz="3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g6116c5ca59_0_0"/>
          <p:cNvSpPr txBox="1"/>
          <p:nvPr>
            <p:ph idx="1" type="body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810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●"/>
              <a:defRPr b="0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9250" lvl="1" marL="9144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○"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9250" lvl="2" marL="13716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■"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9250" lvl="3" marL="18288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●"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9250" lvl="4" marL="22860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○"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9250" lvl="5" marL="27432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■"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9250" lvl="6" marL="32004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●"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9250" lvl="7" marL="36576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○"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9250" lvl="8" marL="4114800" marR="0" rtl="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1900"/>
              <a:buFont typeface="Arial"/>
              <a:buChar char="■"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g6116c5ca59_0_0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hyperlink" Target="mailto:galena.morrin@nisdtx.org" TargetMode="Externa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4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hyperlink" Target="mailto:galena.morrin@nisdtx.org" TargetMode="External"/><Relationship Id="rId4" Type="http://schemas.openxmlformats.org/officeDocument/2006/relationships/hyperlink" Target="mailto:karleigh.howeth@nisdtx.org" TargetMode="External"/><Relationship Id="rId5" Type="http://schemas.openxmlformats.org/officeDocument/2006/relationships/hyperlink" Target="mailto:kristen.couture@nisdtx.org" TargetMode="Externa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://www.vreaton.ffanow.org/" TargetMode="External"/><Relationship Id="rId4" Type="http://schemas.openxmlformats.org/officeDocument/2006/relationships/hyperlink" Target="http://www.byronnelson.ffanow.org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s://forms.gle/FRkShEL6UNkPZCim6" TargetMode="External"/><Relationship Id="rId4" Type="http://schemas.openxmlformats.org/officeDocument/2006/relationships/image" Target="../media/image3.png"/><Relationship Id="rId5" Type="http://schemas.openxmlformats.org/officeDocument/2006/relationships/image" Target="../media/image2.png"/><Relationship Id="rId6" Type="http://schemas.openxmlformats.org/officeDocument/2006/relationships/hyperlink" Target="https://docs.google.com/forms/d/e/1FAIpQLSfMpfZKQHIgUO3HnjT78A8gGBXrvJQdE7fqQuxdqbCPpdLEGQ/viewform?usp=sf_link" TargetMode="Externa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docs.google.com/forms/d/e/1FAIpQLSfMpfZKQHIgUO3HnjT78A8gGBXrvJQdE7fqQuxdqbCPpdLEGQ/viewform?usp=sf_link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arba.net/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"/>
          <p:cNvSpPr txBox="1"/>
          <p:nvPr>
            <p:ph type="ctrTitle"/>
          </p:nvPr>
        </p:nvSpPr>
        <p:spPr>
          <a:xfrm>
            <a:off x="415611" y="840367"/>
            <a:ext cx="11360700" cy="2736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5940"/>
              <a:buFont typeface="Gill Sans"/>
              <a:buNone/>
            </a:pPr>
            <a:r>
              <a:rPr lang="en-US" sz="5000">
                <a:solidFill>
                  <a:srgbClr val="999999"/>
                </a:solidFill>
              </a:rPr>
              <a:t>2024-2025 NISD FFA                   BREEDING &amp; MARKET RABBIT                          INFORMATIONAL MEETING</a:t>
            </a:r>
            <a:endParaRPr sz="5000">
              <a:solidFill>
                <a:srgbClr val="999999"/>
              </a:solidFill>
            </a:endParaRPr>
          </a:p>
        </p:txBody>
      </p:sp>
      <p:sp>
        <p:nvSpPr>
          <p:cNvPr id="70" name="Google Shape;70;p1"/>
          <p:cNvSpPr txBox="1"/>
          <p:nvPr>
            <p:ph idx="1" type="subTitle"/>
          </p:nvPr>
        </p:nvSpPr>
        <p:spPr>
          <a:xfrm>
            <a:off x="415600" y="3049850"/>
            <a:ext cx="11612400" cy="373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48648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48648"/>
              <a:buNone/>
            </a:pPr>
            <a:r>
              <a:rPr lang="en-US"/>
              <a:t>Kristen Couture – EATON</a:t>
            </a:r>
            <a:endParaRPr/>
          </a:p>
          <a:p>
            <a:pPr indent="0" lvl="0" marL="0" rtl="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48648"/>
              <a:buNone/>
            </a:pPr>
            <a:r>
              <a:rPr lang="en-US"/>
              <a:t>Karleigh Howeth - NORTHWEST</a:t>
            </a:r>
            <a:endParaRPr/>
          </a:p>
          <a:p>
            <a:pPr indent="0" lvl="0" marL="0" rtl="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48648"/>
              <a:buNone/>
            </a:pPr>
            <a:r>
              <a:rPr lang="en-US"/>
              <a:t>Galena Morrin - BYRON NELSON </a:t>
            </a:r>
            <a:endParaRPr/>
          </a:p>
          <a:p>
            <a:pPr indent="0" lvl="0" marL="0" rtl="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br>
              <a:rPr lang="en-US" sz="2400">
                <a:solidFill>
                  <a:srgbClr val="0070C0"/>
                </a:solidFill>
              </a:rPr>
            </a:br>
            <a:r>
              <a:rPr lang="en-US" sz="2400">
                <a:solidFill>
                  <a:srgbClr val="0070C0"/>
                </a:solidFill>
              </a:rPr>
              <a:t>ALL PRICING INFORMATION WILL BE IN BLUE TEXT…..PRICING IS ESTIMATED ACTUAL COST MAY BE MORE OR LESS THAN MENTIONED</a:t>
            </a:r>
            <a:endParaRPr sz="2400">
              <a:solidFill>
                <a:srgbClr val="0070C0"/>
              </a:solidFill>
            </a:endParaRPr>
          </a:p>
        </p:txBody>
      </p:sp>
      <p:pic>
        <p:nvPicPr>
          <p:cNvPr id="71" name="Google Shape;71;p1"/>
          <p:cNvPicPr preferRelativeResize="0"/>
          <p:nvPr/>
        </p:nvPicPr>
        <p:blipFill rotWithShape="1">
          <a:blip r:embed="rId3">
            <a:alphaModFix/>
          </a:blip>
          <a:srcRect b="-4780" l="0" r="0" t="4780"/>
          <a:stretch/>
        </p:blipFill>
        <p:spPr>
          <a:xfrm>
            <a:off x="228600" y="152400"/>
            <a:ext cx="1799850" cy="1833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7"/>
          <p:cNvSpPr txBox="1"/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Gill Sans"/>
              <a:buNone/>
            </a:pPr>
            <a:r>
              <a:rPr lang="en-US">
                <a:solidFill>
                  <a:srgbClr val="000000"/>
                </a:solidFill>
              </a:rPr>
              <a:t>STOCK SHOW SIGN-UP NIGHT</a:t>
            </a:r>
            <a:r>
              <a:rPr lang="en-US">
                <a:solidFill>
                  <a:srgbClr val="FF0000"/>
                </a:solidFill>
              </a:rPr>
              <a:t> 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29" name="Google Shape;129;p7"/>
          <p:cNvSpPr txBox="1"/>
          <p:nvPr>
            <p:ph idx="1" type="body"/>
          </p:nvPr>
        </p:nvSpPr>
        <p:spPr>
          <a:xfrm>
            <a:off x="1451575" y="2015725"/>
            <a:ext cx="9603300" cy="437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"/>
              <a:buChar char="●"/>
            </a:pPr>
            <a:r>
              <a:rPr lang="en-US" sz="2480"/>
              <a:t>Event held at the Kelly W. Box Ag Center </a:t>
            </a:r>
            <a:endParaRPr sz="2480"/>
          </a:p>
          <a:p>
            <a:pPr indent="-38608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"/>
              <a:buChar char="○"/>
            </a:pPr>
            <a:r>
              <a:rPr lang="en-US" sz="2480"/>
              <a:t>Address: 1960 Texan Drive Justin, Texas 76247</a:t>
            </a:r>
            <a:endParaRPr sz="2480"/>
          </a:p>
          <a:p>
            <a:pPr indent="-228615" lvl="1" marL="6858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170"/>
              <a:buChar char="○"/>
            </a:pPr>
            <a:r>
              <a:rPr lang="en-US" sz="2170"/>
              <a:t>October 1st and November 7th</a:t>
            </a:r>
            <a:endParaRPr/>
          </a:p>
          <a:p>
            <a:pPr indent="-228630" lvl="2" marL="11430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60"/>
              <a:buChar char="■"/>
            </a:pPr>
            <a:r>
              <a:rPr lang="en-US" sz="1860"/>
              <a:t>5-7 </a:t>
            </a:r>
            <a:r>
              <a:rPr lang="en-US" sz="1860"/>
              <a:t>pm </a:t>
            </a:r>
            <a:endParaRPr/>
          </a:p>
          <a:p>
            <a:pPr indent="-228615" lvl="1" marL="6858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170"/>
              <a:buChar char="○"/>
            </a:pPr>
            <a:r>
              <a:rPr lang="en-US" sz="2170"/>
              <a:t>Will sign up for all shows attending and </a:t>
            </a:r>
            <a:r>
              <a:rPr lang="en-US" sz="2170">
                <a:solidFill>
                  <a:srgbClr val="0070C0"/>
                </a:solidFill>
              </a:rPr>
              <a:t>collect all entry fees. </a:t>
            </a:r>
            <a:endParaRPr/>
          </a:p>
          <a:p>
            <a:pPr indent="-228631" lvl="2" marL="11430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60"/>
              <a:buChar char="■"/>
            </a:pPr>
            <a:r>
              <a:rPr lang="en-US" sz="1860"/>
              <a:t>Mandatory</a:t>
            </a:r>
            <a:endParaRPr/>
          </a:p>
          <a:p>
            <a:pPr indent="-228631" lvl="2" marL="11430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60"/>
              <a:buChar char="■"/>
            </a:pPr>
            <a:r>
              <a:rPr lang="en-US" sz="1860"/>
              <a:t>Bring or know SS# for student showing the animal </a:t>
            </a:r>
            <a:endParaRPr/>
          </a:p>
          <a:p>
            <a:pPr indent="-228630" lvl="2" marL="11430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60"/>
              <a:buChar char="■"/>
            </a:pPr>
            <a:r>
              <a:rPr lang="en-US" sz="1860"/>
              <a:t>Watch for email the week before sign up with all entry forms attached, please fill them out and bring to the sign-up night. </a:t>
            </a:r>
            <a:endParaRPr sz="186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9"/>
          <p:cNvSpPr txBox="1"/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Gill Sans"/>
              <a:buNone/>
            </a:pPr>
            <a:r>
              <a:rPr lang="en-US">
                <a:solidFill>
                  <a:srgbClr val="000000"/>
                </a:solidFill>
              </a:rPr>
              <a:t>OTHER COSTS</a:t>
            </a:r>
            <a:r>
              <a:rPr lang="en-US">
                <a:solidFill>
                  <a:srgbClr val="FF0000"/>
                </a:solidFill>
              </a:rPr>
              <a:t> 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35" name="Google Shape;135;p9"/>
          <p:cNvSpPr txBox="1"/>
          <p:nvPr>
            <p:ph idx="1" type="body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Vet Care visits is the responsibility of the student/parent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2100"/>
              </a:spcAft>
              <a:buSzPts val="3200"/>
              <a:buChar char="●"/>
            </a:pPr>
            <a:r>
              <a:rPr lang="en-US" sz="3200"/>
              <a:t>Jackpot (Practice) Show Entries </a:t>
            </a:r>
            <a:r>
              <a:rPr lang="en-US" sz="3200">
                <a:solidFill>
                  <a:srgbClr val="0070C0"/>
                </a:solidFill>
              </a:rPr>
              <a:t>(typically $10 - $20)</a:t>
            </a:r>
            <a:endParaRPr sz="320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0"/>
          <p:cNvSpPr txBox="1"/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Gill Sans"/>
              <a:buNone/>
            </a:pPr>
            <a:r>
              <a:rPr lang="en-US">
                <a:solidFill>
                  <a:srgbClr val="000000"/>
                </a:solidFill>
              </a:rPr>
              <a:t>EXPECTATIONS</a:t>
            </a:r>
            <a:r>
              <a:rPr lang="en-US"/>
              <a:t> </a:t>
            </a:r>
            <a:endParaRPr/>
          </a:p>
        </p:txBody>
      </p:sp>
      <p:sp>
        <p:nvSpPr>
          <p:cNvPr id="141" name="Google Shape;141;p10"/>
          <p:cNvSpPr txBox="1"/>
          <p:nvPr>
            <p:ph idx="1" type="body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14503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2960"/>
              <a:t>Attend bi-weekly rabbit clinics at Ag Center</a:t>
            </a:r>
            <a:endParaRPr/>
          </a:p>
          <a:p>
            <a:pPr indent="-214503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●"/>
            </a:pPr>
            <a:r>
              <a:rPr lang="en-US" sz="2960"/>
              <a:t>Feed rabbit 1 to 2 times per day – depends on animal </a:t>
            </a:r>
            <a:endParaRPr/>
          </a:p>
          <a:p>
            <a:pPr indent="-214503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●"/>
            </a:pPr>
            <a:r>
              <a:rPr lang="en-US" sz="2960"/>
              <a:t>Keep pen and surrounding areas clean</a:t>
            </a:r>
            <a:endParaRPr/>
          </a:p>
          <a:p>
            <a:pPr indent="-214503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●"/>
            </a:pPr>
            <a:r>
              <a:rPr lang="en-US" sz="2960"/>
              <a:t>Exercise 2-3 times a week on your own</a:t>
            </a:r>
            <a:endParaRPr sz="2960"/>
          </a:p>
          <a:p>
            <a:pPr indent="-214503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●"/>
            </a:pPr>
            <a:r>
              <a:rPr lang="en-US" sz="2960"/>
              <a:t>It is easier to keep a rabbit clean than clean them up once they are dirty, NO BATHS (this will alter their hair for the show).</a:t>
            </a:r>
            <a:endParaRPr/>
          </a:p>
          <a:p>
            <a:pPr indent="-111125" lvl="0" marL="228600" rtl="0" algn="l">
              <a:lnSpc>
                <a:spcPct val="100000"/>
              </a:lnSpc>
              <a:spcBef>
                <a:spcPts val="1000"/>
              </a:spcBef>
              <a:spcAft>
                <a:spcPts val="2100"/>
              </a:spcAft>
              <a:buSzPct val="100000"/>
              <a:buNone/>
            </a:pPr>
            <a:r>
              <a:t/>
            </a:r>
            <a:endParaRPr sz="185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1"/>
          <p:cNvSpPr txBox="1"/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Gill Sans"/>
              <a:buNone/>
            </a:pPr>
            <a:r>
              <a:rPr lang="en-US">
                <a:solidFill>
                  <a:srgbClr val="000000"/>
                </a:solidFill>
              </a:rPr>
              <a:t>BI-</a:t>
            </a:r>
            <a:r>
              <a:rPr lang="en-US">
                <a:solidFill>
                  <a:srgbClr val="000000"/>
                </a:solidFill>
              </a:rPr>
              <a:t>WEEKLY MEETINGS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47" name="Google Shape;147;p11"/>
          <p:cNvSpPr txBox="1"/>
          <p:nvPr>
            <p:ph idx="1" type="body"/>
          </p:nvPr>
        </p:nvSpPr>
        <p:spPr>
          <a:xfrm>
            <a:off x="814193" y="1979112"/>
            <a:ext cx="11010378" cy="51419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228600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We will meet at the Barn about every o</a:t>
            </a:r>
            <a:r>
              <a:rPr lang="en-US"/>
              <a:t>ther </a:t>
            </a:r>
            <a:r>
              <a:rPr lang="en-US" sz="2400"/>
              <a:t>T</a:t>
            </a:r>
            <a:r>
              <a:rPr lang="en-US"/>
              <a:t>ues</a:t>
            </a:r>
            <a:r>
              <a:rPr lang="en-US" sz="2400"/>
              <a:t>day afternoon</a:t>
            </a:r>
            <a:r>
              <a:rPr lang="en-US"/>
              <a:t>. These dates are </a:t>
            </a:r>
            <a:r>
              <a:rPr lang="en-US"/>
              <a:t>listed on the clinic schedule, </a:t>
            </a:r>
            <a:r>
              <a:rPr lang="en-US" sz="2400"/>
              <a:t>from </a:t>
            </a:r>
            <a:r>
              <a:rPr lang="en-US"/>
              <a:t>5pm to 6</a:t>
            </a:r>
            <a:r>
              <a:rPr lang="en-US" sz="2400"/>
              <a:t>p</a:t>
            </a:r>
            <a:r>
              <a:rPr lang="en-US"/>
              <a:t>m</a:t>
            </a:r>
            <a:endParaRPr/>
          </a:p>
          <a:p>
            <a:pPr indent="-228600" lvl="1" marL="6858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Char char="○"/>
            </a:pPr>
            <a:r>
              <a:rPr lang="en-US" sz="2000"/>
              <a:t>It is the expectation that students come to these clinics for teachers to follow projects better.</a:t>
            </a:r>
            <a:endParaRPr sz="2000"/>
          </a:p>
          <a:p>
            <a:pPr indent="-355600" lvl="2" marL="13716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Char char="■"/>
            </a:pPr>
            <a:r>
              <a:rPr lang="en-US" sz="2000"/>
              <a:t>Please let teachers know if you are not able to attend a clinic.</a:t>
            </a:r>
            <a:endParaRPr sz="2000"/>
          </a:p>
          <a:p>
            <a:pPr indent="-228600" lvl="1" marL="6858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Char char="○"/>
            </a:pPr>
            <a:r>
              <a:rPr lang="en-US" sz="2000"/>
              <a:t>Will need to bring animals as they are not kept at the facility</a:t>
            </a:r>
            <a:endParaRPr/>
          </a:p>
          <a:p>
            <a:pPr indent="-228600" lvl="1" marL="6858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Char char="○"/>
            </a:pPr>
            <a:r>
              <a:rPr lang="en-US" sz="2000"/>
              <a:t>Will be covering</a:t>
            </a:r>
            <a:endParaRPr/>
          </a:p>
          <a:p>
            <a:pPr indent="-228599" lvl="2" marL="11430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■"/>
            </a:pPr>
            <a:r>
              <a:rPr lang="en-US" sz="1800"/>
              <a:t>Showmanship</a:t>
            </a:r>
            <a:endParaRPr/>
          </a:p>
          <a:p>
            <a:pPr indent="-228599" lvl="2" marL="11430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■"/>
            </a:pPr>
            <a:r>
              <a:rPr lang="en-US" sz="1800"/>
              <a:t>Handling/Training</a:t>
            </a:r>
            <a:endParaRPr/>
          </a:p>
          <a:p>
            <a:pPr indent="-228599" lvl="2" marL="11430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■"/>
            </a:pPr>
            <a:r>
              <a:rPr lang="en-US" sz="1800"/>
              <a:t>Exercising</a:t>
            </a:r>
            <a:endParaRPr/>
          </a:p>
          <a:p>
            <a:pPr indent="-228599" lvl="2" marL="11430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■"/>
            </a:pPr>
            <a:r>
              <a:rPr lang="en-US" sz="1800"/>
              <a:t>Feed Alterations</a:t>
            </a:r>
            <a:endParaRPr/>
          </a:p>
          <a:p>
            <a:pPr indent="-228599" lvl="2" marL="11430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■"/>
            </a:pPr>
            <a:r>
              <a:rPr lang="en-US" sz="1800"/>
              <a:t>Clipping nails </a:t>
            </a:r>
            <a:endParaRPr/>
          </a:p>
          <a:p>
            <a:pPr indent="-228599" lvl="2" marL="11430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■"/>
            </a:pPr>
            <a:r>
              <a:rPr lang="en-US" sz="1800"/>
              <a:t>Other additional topics as needed</a:t>
            </a:r>
            <a:endParaRPr/>
          </a:p>
          <a:p>
            <a:pPr indent="-114300" lvl="1" marL="685800" rtl="0" algn="l">
              <a:lnSpc>
                <a:spcPct val="120000"/>
              </a:lnSpc>
              <a:spcBef>
                <a:spcPts val="500"/>
              </a:spcBef>
              <a:spcAft>
                <a:spcPts val="21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2"/>
          <p:cNvSpPr txBox="1"/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Gill Sans"/>
              <a:buNone/>
            </a:pPr>
            <a:r>
              <a:rPr lang="en-US">
                <a:solidFill>
                  <a:srgbClr val="000000"/>
                </a:solidFill>
              </a:rPr>
              <a:t>TRAVEL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53" name="Google Shape;153;p12"/>
          <p:cNvSpPr txBox="1"/>
          <p:nvPr>
            <p:ph idx="1" type="body"/>
          </p:nvPr>
        </p:nvSpPr>
        <p:spPr>
          <a:xfrm>
            <a:off x="1451579" y="2054573"/>
            <a:ext cx="9603300" cy="345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US" sz="2800"/>
              <a:t>Families will be responsible for personal travel and food at each show.</a:t>
            </a:r>
            <a:endParaRPr/>
          </a:p>
          <a:p>
            <a:pPr indent="-228600" lvl="1" marL="6858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400"/>
              <a:buChar char="○"/>
            </a:pPr>
            <a:r>
              <a:rPr lang="en-US" sz="2400"/>
              <a:t>We CAN assist in the transport of animals, but will possibly need parent assistance. 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00"/>
              <a:buChar char="●"/>
            </a:pPr>
            <a:r>
              <a:rPr lang="en-US" sz="2800"/>
              <a:t>Hotels</a:t>
            </a:r>
            <a:endParaRPr/>
          </a:p>
          <a:p>
            <a:pPr indent="-228600" lvl="1" marL="6858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400"/>
              <a:buChar char="○"/>
            </a:pPr>
            <a:r>
              <a:rPr lang="en-US" sz="2400"/>
              <a:t>Families are responsible for their own hotels</a:t>
            </a:r>
            <a:endParaRPr/>
          </a:p>
          <a:p>
            <a:pPr indent="-228600" lvl="2" marL="1143000" rtl="0" algn="l">
              <a:lnSpc>
                <a:spcPct val="120000"/>
              </a:lnSpc>
              <a:spcBef>
                <a:spcPts val="500"/>
              </a:spcBef>
              <a:spcAft>
                <a:spcPts val="2100"/>
              </a:spcAft>
              <a:buSzPts val="2000"/>
              <a:buChar char="■"/>
            </a:pPr>
            <a:r>
              <a:rPr lang="en-US" sz="2000"/>
              <a:t>Book now!</a:t>
            </a:r>
            <a:endParaRPr sz="2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3"/>
          <p:cNvSpPr txBox="1"/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Gill Sans"/>
              <a:buNone/>
            </a:pPr>
            <a:r>
              <a:rPr lang="en-US">
                <a:solidFill>
                  <a:srgbClr val="000000"/>
                </a:solidFill>
              </a:rPr>
              <a:t>COMMUNICATION</a:t>
            </a:r>
            <a:r>
              <a:rPr lang="en-US">
                <a:solidFill>
                  <a:srgbClr val="FF0000"/>
                </a:solidFill>
              </a:rPr>
              <a:t> 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59" name="Google Shape;159;p13"/>
          <p:cNvSpPr txBox="1"/>
          <p:nvPr>
            <p:ph idx="1" type="body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Parent Square: Email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galena.morrin@nisdtx.org</a:t>
            </a:r>
            <a:r>
              <a:rPr lang="en-US"/>
              <a:t> and I will get you added to the NISD Rabbit group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817b87bf58_0_0"/>
          <p:cNvSpPr txBox="1"/>
          <p:nvPr>
            <p:ph type="title"/>
          </p:nvPr>
        </p:nvSpPr>
        <p:spPr>
          <a:xfrm>
            <a:off x="1451579" y="804519"/>
            <a:ext cx="9603300" cy="104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Gill Sans"/>
              <a:buNone/>
            </a:pPr>
            <a:r>
              <a:rPr lang="en-US">
                <a:solidFill>
                  <a:srgbClr val="000000"/>
                </a:solidFill>
              </a:rPr>
              <a:t>COMMUNICATION</a:t>
            </a:r>
            <a:r>
              <a:rPr lang="en-US">
                <a:solidFill>
                  <a:srgbClr val="FF0000"/>
                </a:solidFill>
              </a:rPr>
              <a:t> 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65" name="Google Shape;165;g2817b87bf58_0_0"/>
          <p:cNvSpPr txBox="1"/>
          <p:nvPr>
            <p:ph idx="1" type="body"/>
          </p:nvPr>
        </p:nvSpPr>
        <p:spPr>
          <a:xfrm>
            <a:off x="1451579" y="2015732"/>
            <a:ext cx="9603300" cy="345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Parent Square: SCAN THE LINK TO ADD YOURSELF TO THE group!</a:t>
            </a:r>
            <a:endParaRPr/>
          </a:p>
          <a:p>
            <a:pPr indent="-114300" lvl="1" marL="685800" rtl="0" algn="l">
              <a:lnSpc>
                <a:spcPct val="120000"/>
              </a:lnSpc>
              <a:spcBef>
                <a:spcPts val="500"/>
              </a:spcBef>
              <a:spcAft>
                <a:spcPts val="210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166" name="Google Shape;166;g2817b87bf58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30470" y="2687705"/>
            <a:ext cx="2106675" cy="2106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4"/>
          <p:cNvSpPr txBox="1"/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Gill Sans"/>
              <a:buNone/>
            </a:pPr>
            <a:r>
              <a:rPr lang="en-US">
                <a:solidFill>
                  <a:srgbClr val="000000"/>
                </a:solidFill>
              </a:rPr>
              <a:t>QUALITY COUNTS</a:t>
            </a:r>
            <a:r>
              <a:rPr lang="en-US">
                <a:solidFill>
                  <a:srgbClr val="FF0000"/>
                </a:solidFill>
              </a:rPr>
              <a:t> 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72" name="Google Shape;172;p14"/>
          <p:cNvSpPr txBox="1"/>
          <p:nvPr>
            <p:ph idx="1" type="body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720"/>
              <a:buChar char="●"/>
            </a:pPr>
            <a:r>
              <a:rPr lang="en-US" sz="2720"/>
              <a:t>This is an online class that students must complete in order to show at the major livestock shows.</a:t>
            </a:r>
            <a:endParaRPr/>
          </a:p>
          <a:p>
            <a:pPr indent="-228600" lvl="1" marL="6858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2380"/>
              <a:buChar char="○"/>
            </a:pPr>
            <a:r>
              <a:rPr lang="en-US" sz="2380"/>
              <a:t>The link and login information will be sent out via email first week of October. </a:t>
            </a:r>
            <a:endParaRPr/>
          </a:p>
          <a:p>
            <a:pPr indent="-228600" lvl="1" marL="685800" rtl="0" algn="l">
              <a:lnSpc>
                <a:spcPct val="110000"/>
              </a:lnSpc>
              <a:spcBef>
                <a:spcPts val="500"/>
              </a:spcBef>
              <a:spcAft>
                <a:spcPts val="2100"/>
              </a:spcAft>
              <a:buSzPts val="2380"/>
              <a:buChar char="○"/>
            </a:pPr>
            <a:r>
              <a:rPr b="1" lang="en-US" sz="2380" u="sng"/>
              <a:t>EVERY HIGH SCHOOL and JR. FFA MEMBER will have to go through the Quality Counts Training and Test. 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5"/>
          <p:cNvSpPr txBox="1"/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Gill Sans"/>
              <a:buNone/>
            </a:pPr>
            <a:r>
              <a:rPr lang="en-US">
                <a:solidFill>
                  <a:srgbClr val="000000"/>
                </a:solidFill>
              </a:rPr>
              <a:t>OUR CONTACT INFORMATION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78" name="Google Shape;178;p15"/>
          <p:cNvSpPr txBox="1"/>
          <p:nvPr>
            <p:ph idx="1" type="body"/>
          </p:nvPr>
        </p:nvSpPr>
        <p:spPr>
          <a:xfrm>
            <a:off x="1451579" y="2015732"/>
            <a:ext cx="9972158" cy="41094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-172243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3500"/>
              <a:t>Please do not share or abuse our personal phone numbers if you have them. </a:t>
            </a:r>
            <a:endParaRPr/>
          </a:p>
          <a:p>
            <a:pPr indent="-191451" lvl="1" marL="6858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ct val="100000"/>
              <a:buChar char="○"/>
            </a:pPr>
            <a:r>
              <a:rPr lang="en-US" sz="2600"/>
              <a:t>Galena Morrin</a:t>
            </a:r>
            <a:endParaRPr/>
          </a:p>
          <a:p>
            <a:pPr indent="-194309" lvl="2" marL="11430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ct val="100000"/>
              <a:buChar char="■"/>
            </a:pPr>
            <a:r>
              <a:rPr lang="en-US" sz="2400"/>
              <a:t>Email: </a:t>
            </a:r>
            <a:r>
              <a:rPr lang="en-US" sz="2400" u="sng">
                <a:solidFill>
                  <a:schemeClr val="hlink"/>
                </a:solidFill>
                <a:hlinkClick r:id="rId3"/>
              </a:rPr>
              <a:t>galena.morrin@nisdtx.org</a:t>
            </a:r>
            <a:r>
              <a:rPr lang="en-US" sz="2400"/>
              <a:t> </a:t>
            </a:r>
            <a:endParaRPr/>
          </a:p>
          <a:p>
            <a:pPr indent="-191451" lvl="1" marL="6858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ct val="100000"/>
              <a:buChar char="○"/>
            </a:pPr>
            <a:r>
              <a:rPr lang="en-US" sz="2600"/>
              <a:t>Karleigh Howeth:</a:t>
            </a:r>
            <a:endParaRPr sz="2600"/>
          </a:p>
          <a:p>
            <a:pPr indent="-194308" lvl="2" marL="11430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ct val="100000"/>
              <a:buChar char="■"/>
            </a:pPr>
            <a:r>
              <a:rPr lang="en-US" sz="2400"/>
              <a:t>Email: </a:t>
            </a:r>
            <a:r>
              <a:rPr lang="en-US" sz="2400" u="sng">
                <a:solidFill>
                  <a:schemeClr val="hlink"/>
                </a:solidFill>
                <a:hlinkClick r:id="rId4"/>
              </a:rPr>
              <a:t>karleigh.howeth@nisdtx.org</a:t>
            </a:r>
            <a:r>
              <a:rPr lang="en-US" sz="2400"/>
              <a:t>   </a:t>
            </a:r>
            <a:endParaRPr sz="2400"/>
          </a:p>
          <a:p>
            <a:pPr indent="-346710" lvl="1" marL="9144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ct val="100000"/>
              <a:buChar char="○"/>
            </a:pPr>
            <a:r>
              <a:rPr lang="en-US" sz="2400"/>
              <a:t>Kristen Couture</a:t>
            </a:r>
            <a:endParaRPr sz="2400"/>
          </a:p>
          <a:p>
            <a:pPr indent="-346710" lvl="2" marL="13716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ct val="100000"/>
              <a:buChar char="■"/>
            </a:pPr>
            <a:r>
              <a:rPr lang="en-US" sz="2400"/>
              <a:t>Email: </a:t>
            </a:r>
            <a:r>
              <a:rPr lang="en-US" sz="2400" u="sng">
                <a:solidFill>
                  <a:schemeClr val="hlink"/>
                </a:solidFill>
                <a:hlinkClick r:id="rId5"/>
              </a:rPr>
              <a:t>kristen.couture@nisdtx.org</a:t>
            </a:r>
            <a:r>
              <a:rPr lang="en-US" sz="2400"/>
              <a:t> </a:t>
            </a:r>
            <a:endParaRPr sz="2400"/>
          </a:p>
          <a:p>
            <a:pPr indent="-188594" lvl="1" marL="6858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ct val="100000"/>
              <a:buChar char="○"/>
            </a:pPr>
            <a:r>
              <a:rPr lang="en-US" sz="2800"/>
              <a:t>Use the Parent Square to Communicate too.  </a:t>
            </a:r>
            <a:endParaRPr/>
          </a:p>
          <a:p>
            <a:pPr indent="-114300" lvl="1" marL="6858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ct val="94736"/>
              <a:buNone/>
            </a:pPr>
            <a:r>
              <a:t/>
            </a:r>
            <a:endParaRPr/>
          </a:p>
          <a:p>
            <a:pPr indent="-114300" lvl="1" marL="685800" rtl="0" algn="l">
              <a:lnSpc>
                <a:spcPct val="120000"/>
              </a:lnSpc>
              <a:spcBef>
                <a:spcPts val="500"/>
              </a:spcBef>
              <a:spcAft>
                <a:spcPts val="2100"/>
              </a:spcAft>
              <a:buSzPct val="94736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6"/>
          <p:cNvSpPr txBox="1"/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</a:pPr>
            <a:r>
              <a:rPr lang="en-US"/>
              <a:t>ADDITIONAL INFORMATION </a:t>
            </a:r>
            <a:endParaRPr/>
          </a:p>
        </p:txBody>
      </p:sp>
      <p:sp>
        <p:nvSpPr>
          <p:cNvPr id="184" name="Google Shape;184;p16"/>
          <p:cNvSpPr txBox="1"/>
          <p:nvPr>
            <p:ph idx="1" type="body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/>
              <a:t>More information and handouts </a:t>
            </a:r>
            <a:endParaRPr/>
          </a:p>
          <a:p>
            <a:pPr indent="-228600" lvl="1" marL="6858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○"/>
            </a:pPr>
            <a:r>
              <a:rPr lang="en-US"/>
              <a:t>At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www.vreaton.ffanow.org</a:t>
            </a:r>
            <a:r>
              <a:rPr lang="en-US"/>
              <a:t> &amp; </a:t>
            </a:r>
            <a:r>
              <a:rPr lang="en-US" u="sng">
                <a:solidFill>
                  <a:schemeClr val="hlink"/>
                </a:solidFill>
                <a:hlinkClick r:id="rId4"/>
              </a:rPr>
              <a:t>www.byronnelson.ffanow.org/</a:t>
            </a:r>
            <a:endParaRPr/>
          </a:p>
          <a:p>
            <a:pPr indent="-228600" lvl="1" marL="6858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○"/>
            </a:pPr>
            <a:r>
              <a:rPr lang="en-US"/>
              <a:t>Under the SAE TAB </a:t>
            </a:r>
            <a:endParaRPr/>
          </a:p>
          <a:p>
            <a:pPr indent="-342900" lvl="2" marL="13716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■"/>
            </a:pPr>
            <a:r>
              <a:rPr lang="en-US"/>
              <a:t>Select: NISD Rabbits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4feacbf7572c6f36_0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</a:pPr>
            <a:r>
              <a:rPr lang="en-US"/>
              <a:t>Two Rabbit Project Options</a:t>
            </a:r>
            <a:endParaRPr/>
          </a:p>
        </p:txBody>
      </p:sp>
      <p:sp>
        <p:nvSpPr>
          <p:cNvPr id="77" name="Google Shape;77;g4feacbf7572c6f36_0"/>
          <p:cNvSpPr txBox="1"/>
          <p:nvPr>
            <p:ph idx="1" type="body"/>
          </p:nvPr>
        </p:nvSpPr>
        <p:spPr>
          <a:xfrm>
            <a:off x="415600" y="1536633"/>
            <a:ext cx="53331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</a:pPr>
            <a:r>
              <a:rPr lang="en-US" sz="2000"/>
              <a:t>Breeding Rabbits: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 sz="2000"/>
              <a:t>You will keep the rabbit until you decide to sell it. 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 sz="2000"/>
              <a:t>These can go to every show. 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 sz="2000"/>
              <a:t>You can show them for multiple years. </a:t>
            </a:r>
            <a:endParaRPr sz="2000"/>
          </a:p>
          <a:p>
            <a:pPr indent="-355600" lvl="0" marL="457200" rtl="0" algn="l">
              <a:lnSpc>
                <a:spcPct val="120000"/>
              </a:lnSpc>
              <a:spcBef>
                <a:spcPts val="500"/>
              </a:spcBef>
              <a:spcAft>
                <a:spcPts val="2100"/>
              </a:spcAft>
              <a:buSzPts val="2000"/>
              <a:buChar char="●"/>
            </a:pPr>
            <a:r>
              <a:rPr lang="en-US" sz="2000">
                <a:solidFill>
                  <a:srgbClr val="0070C0"/>
                </a:solidFill>
              </a:rPr>
              <a:t>$75 - $150…. $100 average/target </a:t>
            </a:r>
            <a:endParaRPr sz="2000"/>
          </a:p>
        </p:txBody>
      </p:sp>
      <p:sp>
        <p:nvSpPr>
          <p:cNvPr id="78" name="Google Shape;78;g4feacbf7572c6f36_0"/>
          <p:cNvSpPr txBox="1"/>
          <p:nvPr>
            <p:ph idx="2" type="body"/>
          </p:nvPr>
        </p:nvSpPr>
        <p:spPr>
          <a:xfrm>
            <a:off x="6443200" y="1536633"/>
            <a:ext cx="53331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</a:pPr>
            <a:r>
              <a:rPr lang="en-US" sz="2000"/>
              <a:t>Market Rabbits: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 sz="2000"/>
              <a:t>A six week project. 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 sz="2000"/>
              <a:t>Meat Pen is a set of 3 rabbits. 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 sz="2000"/>
              <a:t>Your fourth rabbit will show as a single fryer for $5. 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b="1" lang="en-US" sz="2000"/>
              <a:t>Denton County only</a:t>
            </a:r>
            <a:endParaRPr b="1" sz="2000"/>
          </a:p>
          <a:p>
            <a:pPr indent="-349250" lvl="0" marL="457200" rtl="0" algn="l">
              <a:lnSpc>
                <a:spcPct val="120000"/>
              </a:lnSpc>
              <a:spcBef>
                <a:spcPts val="500"/>
              </a:spcBef>
              <a:spcAft>
                <a:spcPts val="2100"/>
              </a:spcAft>
              <a:buSzPts val="1900"/>
              <a:buChar char="●"/>
            </a:pPr>
            <a:r>
              <a:rPr lang="en-US" sz="2000">
                <a:solidFill>
                  <a:srgbClr val="0070C0"/>
                </a:solidFill>
              </a:rPr>
              <a:t>Estimated $200-300 per pen of four rabbits</a:t>
            </a:r>
            <a:r>
              <a:rPr lang="en-US">
                <a:solidFill>
                  <a:srgbClr val="0070C0"/>
                </a:solidFill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7"/>
          <p:cNvSpPr txBox="1"/>
          <p:nvPr>
            <p:ph type="title"/>
          </p:nvPr>
        </p:nvSpPr>
        <p:spPr>
          <a:xfrm>
            <a:off x="1393529" y="706256"/>
            <a:ext cx="9603300" cy="104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Gill Sans"/>
              <a:buNone/>
            </a:pPr>
            <a:r>
              <a:rPr lang="en-US">
                <a:solidFill>
                  <a:srgbClr val="000000"/>
                </a:solidFill>
              </a:rPr>
              <a:t>TO DO…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90" name="Google Shape;190;p17"/>
          <p:cNvSpPr txBox="1"/>
          <p:nvPr>
            <p:ph idx="1" type="body"/>
          </p:nvPr>
        </p:nvSpPr>
        <p:spPr>
          <a:xfrm>
            <a:off x="280200" y="2653075"/>
            <a:ext cx="6095400" cy="473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50"/>
              <a:buNone/>
            </a:pPr>
            <a:r>
              <a:t/>
            </a:r>
            <a:endParaRPr sz="1550"/>
          </a:p>
          <a:p>
            <a:pPr indent="-211533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Char char="●"/>
            </a:pPr>
            <a:r>
              <a:rPr lang="en-US" sz="1900"/>
              <a:t>Deadline to give money to  Ag Teacher for rabbit project: </a:t>
            </a:r>
            <a:endParaRPr sz="1900"/>
          </a:p>
          <a:p>
            <a:pPr indent="-221383" lvl="1" marL="6858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900"/>
              <a:buChar char="○"/>
            </a:pPr>
            <a:r>
              <a:rPr lang="en-US"/>
              <a:t>Tuesday September 17th - 5 pm - 7 pm</a:t>
            </a:r>
            <a:endParaRPr/>
          </a:p>
          <a:p>
            <a:pPr indent="-221383" lvl="1" marL="6858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900"/>
              <a:buChar char="○"/>
            </a:pPr>
            <a:r>
              <a:rPr lang="en-US"/>
              <a:t>Cost </a:t>
            </a:r>
            <a:r>
              <a:rPr b="1" lang="en-US">
                <a:solidFill>
                  <a:srgbClr val="0070C0"/>
                </a:solidFill>
              </a:rPr>
              <a:t>$75 - $150</a:t>
            </a:r>
            <a:endParaRPr b="1">
              <a:solidFill>
                <a:srgbClr val="0070C0"/>
              </a:solidFill>
            </a:endParaRPr>
          </a:p>
          <a:p>
            <a:pPr indent="-221383" lvl="1" marL="6858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900"/>
              <a:buChar char="○"/>
            </a:pPr>
            <a:r>
              <a:rPr lang="en-US"/>
              <a:t>Cash</a:t>
            </a:r>
            <a:endParaRPr/>
          </a:p>
          <a:p>
            <a:pPr indent="-221383" lvl="1" marL="6858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900"/>
              <a:buChar char="○"/>
            </a:pPr>
            <a:r>
              <a:rPr lang="en-US"/>
              <a:t>Drop fee at:</a:t>
            </a:r>
            <a:endParaRPr/>
          </a:p>
          <a:p>
            <a:pPr indent="-231170" lvl="2" marL="11430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900"/>
              <a:buChar char="■"/>
            </a:pPr>
            <a:r>
              <a:rPr lang="en-US"/>
              <a:t>Kelly W. Box Ag Center</a:t>
            </a:r>
            <a:endParaRPr/>
          </a:p>
          <a:p>
            <a:pPr indent="-349280" lvl="3" marL="18288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900"/>
              <a:buChar char="●"/>
            </a:pPr>
            <a:r>
              <a:rPr lang="en-US"/>
              <a:t>1960 Texan Dr</a:t>
            </a:r>
            <a:endParaRPr/>
          </a:p>
          <a:p>
            <a:pPr indent="-349280" lvl="3" marL="18288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900"/>
              <a:buChar char="●"/>
            </a:pPr>
            <a:r>
              <a:rPr lang="en-US"/>
              <a:t>Justin, TX 76247</a:t>
            </a:r>
            <a:endParaRPr b="1">
              <a:solidFill>
                <a:srgbClr val="0070C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5500"/>
          </a:p>
        </p:txBody>
      </p:sp>
      <p:sp>
        <p:nvSpPr>
          <p:cNvPr id="191" name="Google Shape;191;p17"/>
          <p:cNvSpPr txBox="1"/>
          <p:nvPr/>
        </p:nvSpPr>
        <p:spPr>
          <a:xfrm>
            <a:off x="6143850" y="1489375"/>
            <a:ext cx="3035400" cy="11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u="sng">
                <a:solidFill>
                  <a:schemeClr val="hlink"/>
                </a:solidFill>
                <a:hlinkClick r:id="rId3"/>
              </a:rPr>
              <a:t>https://forms.gle/FRkShEL6UNkPZCim6</a:t>
            </a:r>
            <a:endParaRPr sz="1200">
              <a:solidFill>
                <a:schemeClr val="dk2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2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Please scan and fill this form out so we can track an accurate form of communication for the year.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2" name="Google Shape;192;p17"/>
          <p:cNvPicPr preferRelativeResize="0"/>
          <p:nvPr/>
        </p:nvPicPr>
        <p:blipFill rotWithShape="1">
          <a:blip r:embed="rId4">
            <a:alphaModFix/>
          </a:blip>
          <a:srcRect b="-4780" l="0" r="0" t="4780"/>
          <a:stretch/>
        </p:blipFill>
        <p:spPr>
          <a:xfrm>
            <a:off x="6829650" y="71313"/>
            <a:ext cx="1484425" cy="1512011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079175" y="0"/>
            <a:ext cx="1654625" cy="1654625"/>
          </a:xfrm>
          <a:prstGeom prst="rect">
            <a:avLst/>
          </a:prstGeom>
          <a:noFill/>
          <a:ln>
            <a:noFill/>
          </a:ln>
        </p:spPr>
      </p:pic>
      <p:sp>
        <p:nvSpPr>
          <p:cNvPr id="194" name="Google Shape;194;p17"/>
          <p:cNvSpPr txBox="1"/>
          <p:nvPr/>
        </p:nvSpPr>
        <p:spPr>
          <a:xfrm>
            <a:off x="3647875" y="1576350"/>
            <a:ext cx="3510600" cy="73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20000"/>
              </a:lnSpc>
              <a:spcBef>
                <a:spcPts val="2100"/>
              </a:spcBef>
              <a:spcAft>
                <a:spcPts val="2100"/>
              </a:spcAft>
              <a:buNone/>
            </a:pPr>
            <a:r>
              <a:rPr lang="en-US" sz="1200" u="sng">
                <a:solidFill>
                  <a:schemeClr val="accent5"/>
                </a:solid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Purchase Form Link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195" name="Google Shape;195;p17"/>
          <p:cNvSpPr txBox="1"/>
          <p:nvPr/>
        </p:nvSpPr>
        <p:spPr>
          <a:xfrm>
            <a:off x="6845475" y="6598075"/>
            <a:ext cx="53832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>
                <a:solidFill>
                  <a:srgbClr val="0070C0"/>
                </a:solidFill>
              </a:rPr>
              <a:t>Deadline October 11th for high school dues and Jr FFA dues can be paid on September 12th.</a:t>
            </a:r>
            <a:endParaRPr sz="1200">
              <a:solidFill>
                <a:schemeClr val="dk2"/>
              </a:solidFill>
            </a:endParaRPr>
          </a:p>
        </p:txBody>
      </p:sp>
      <p:sp>
        <p:nvSpPr>
          <p:cNvPr id="196" name="Google Shape;196;p17"/>
          <p:cNvSpPr txBox="1"/>
          <p:nvPr/>
        </p:nvSpPr>
        <p:spPr>
          <a:xfrm>
            <a:off x="5608550" y="2859325"/>
            <a:ext cx="6583500" cy="297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2" marL="1371600" rtl="0" algn="l"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</a:pPr>
            <a:r>
              <a:rPr lang="en-US" sz="1800">
                <a:solidFill>
                  <a:schemeClr val="dk2"/>
                </a:solidFill>
              </a:rPr>
              <a:t>Deadline to pay FFA Dues: </a:t>
            </a:r>
            <a:endParaRPr sz="1800">
              <a:solidFill>
                <a:schemeClr val="dk2"/>
              </a:solidFill>
            </a:endParaRPr>
          </a:p>
          <a:p>
            <a:pPr indent="-342900" lvl="3" marL="1828800" rtl="0" algn="l"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-US" sz="1800">
                <a:solidFill>
                  <a:schemeClr val="dk2"/>
                </a:solidFill>
              </a:rPr>
              <a:t>All High Schools </a:t>
            </a:r>
            <a:endParaRPr sz="1800">
              <a:solidFill>
                <a:schemeClr val="dk2"/>
              </a:solidFill>
            </a:endParaRPr>
          </a:p>
          <a:p>
            <a:pPr indent="-342900" lvl="4" marL="2286000" rtl="0" algn="l"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ts val="1800"/>
              <a:buChar char="○"/>
            </a:pPr>
            <a:r>
              <a:rPr b="1" lang="en-US" sz="1800">
                <a:solidFill>
                  <a:srgbClr val="0070C0"/>
                </a:solidFill>
              </a:rPr>
              <a:t>$40</a:t>
            </a:r>
            <a:endParaRPr b="1" sz="1800">
              <a:solidFill>
                <a:srgbClr val="0070C0"/>
              </a:solidFill>
            </a:endParaRPr>
          </a:p>
          <a:p>
            <a:pPr indent="-342900" lvl="4" marL="2286000" rtl="0" algn="l"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</a:pPr>
            <a:r>
              <a:rPr lang="en-US" sz="1800">
                <a:solidFill>
                  <a:schemeClr val="dk2"/>
                </a:solidFill>
              </a:rPr>
              <a:t>Due to your campus AST </a:t>
            </a:r>
            <a:r>
              <a:rPr b="1" lang="en-US" sz="1800">
                <a:solidFill>
                  <a:srgbClr val="0070C0"/>
                </a:solidFill>
              </a:rPr>
              <a:t>10/11/24</a:t>
            </a:r>
            <a:endParaRPr b="1" sz="1800">
              <a:solidFill>
                <a:srgbClr val="0070C0"/>
              </a:solidFill>
            </a:endParaRPr>
          </a:p>
          <a:p>
            <a:pPr indent="-342900" lvl="3" marL="1828800" rtl="0" algn="l"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-US" sz="1800">
                <a:solidFill>
                  <a:schemeClr val="dk2"/>
                </a:solidFill>
              </a:rPr>
              <a:t>Jr FFA</a:t>
            </a:r>
            <a:endParaRPr sz="1800">
              <a:solidFill>
                <a:schemeClr val="dk2"/>
              </a:solidFill>
            </a:endParaRPr>
          </a:p>
          <a:p>
            <a:pPr indent="-342900" lvl="4" marL="2286000" rtl="0" algn="l">
              <a:spcBef>
                <a:spcPts val="500"/>
              </a:spcBef>
              <a:spcAft>
                <a:spcPts val="0"/>
              </a:spcAft>
              <a:buClr>
                <a:srgbClr val="0070C0"/>
              </a:buClr>
              <a:buSzPts val="1800"/>
              <a:buChar char="○"/>
            </a:pPr>
            <a:r>
              <a:rPr b="1" lang="en-US" sz="1800">
                <a:solidFill>
                  <a:srgbClr val="0070C0"/>
                </a:solidFill>
              </a:rPr>
              <a:t>$20</a:t>
            </a:r>
            <a:endParaRPr b="1" sz="1800">
              <a:solidFill>
                <a:srgbClr val="0070C0"/>
              </a:solidFill>
            </a:endParaRPr>
          </a:p>
          <a:p>
            <a:pPr indent="-342900" lvl="4" marL="2286000" rtl="0" algn="l"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</a:pPr>
            <a:r>
              <a:rPr lang="en-US" sz="1800">
                <a:solidFill>
                  <a:schemeClr val="dk2"/>
                </a:solidFill>
              </a:rPr>
              <a:t>Due to a rabbit advisor of your feeder pattern at a Rabbit meeting by </a:t>
            </a:r>
            <a:r>
              <a:rPr b="1" lang="en-US" sz="1800">
                <a:solidFill>
                  <a:srgbClr val="0070C0"/>
                </a:solidFill>
              </a:rPr>
              <a:t>9/17/24</a:t>
            </a:r>
            <a:endParaRPr b="1" sz="180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4feacbf7572c6f36_6"/>
          <p:cNvSpPr txBox="1"/>
          <p:nvPr>
            <p:ph type="title"/>
          </p:nvPr>
        </p:nvSpPr>
        <p:spPr>
          <a:xfrm>
            <a:off x="1451579" y="804519"/>
            <a:ext cx="9603300" cy="104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NISD Alumni and Parent Board</a:t>
            </a:r>
            <a:endParaRPr/>
          </a:p>
        </p:txBody>
      </p:sp>
      <p:sp>
        <p:nvSpPr>
          <p:cNvPr id="202" name="Google Shape;202;g4feacbf7572c6f36_6"/>
          <p:cNvSpPr txBox="1"/>
          <p:nvPr>
            <p:ph idx="1" type="body"/>
          </p:nvPr>
        </p:nvSpPr>
        <p:spPr>
          <a:xfrm>
            <a:off x="960875" y="2309748"/>
            <a:ext cx="7006200" cy="309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/>
              <a:t>Monthly meetings are listed on our clinic schedule.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"/>
          <p:cNvSpPr txBox="1"/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800"/>
              <a:buFont typeface="Gill Sans"/>
              <a:buNone/>
            </a:pPr>
            <a:r>
              <a:rPr lang="en-US" sz="4800">
                <a:solidFill>
                  <a:srgbClr val="000000"/>
                </a:solidFill>
              </a:rPr>
              <a:t>PURCHASING</a:t>
            </a:r>
            <a:r>
              <a:rPr lang="en-US">
                <a:solidFill>
                  <a:srgbClr val="000000"/>
                </a:solidFill>
              </a:rPr>
              <a:t> 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84" name="Google Shape;84;p2"/>
          <p:cNvSpPr txBox="1"/>
          <p:nvPr>
            <p:ph idx="1" type="body"/>
          </p:nvPr>
        </p:nvSpPr>
        <p:spPr>
          <a:xfrm>
            <a:off x="1294350" y="2015750"/>
            <a:ext cx="7669200" cy="361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/>
              <a:t>We recommend that we purchase/assist with purchase of all animal projects</a:t>
            </a:r>
            <a:endParaRPr/>
          </a:p>
          <a:p>
            <a:pPr indent="-228600" lvl="1" marL="6858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○"/>
            </a:pPr>
            <a:r>
              <a:rPr lang="en-US"/>
              <a:t>Any animals purchased on your own must be approved by Mrs. Couture, Ms. Howeth and/or Mrs. Morrin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●"/>
            </a:pPr>
            <a:r>
              <a:rPr lang="en-US"/>
              <a:t>Students can show a Buck (male) or Doe (female) 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●"/>
            </a:pPr>
            <a:r>
              <a:rPr lang="en-US"/>
              <a:t>Cost</a:t>
            </a:r>
            <a:endParaRPr/>
          </a:p>
          <a:p>
            <a:pPr indent="-228600" lvl="1" marL="6858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○"/>
            </a:pPr>
            <a:r>
              <a:rPr lang="en-US"/>
              <a:t>Can range depending on the budget</a:t>
            </a:r>
            <a:endParaRPr/>
          </a:p>
          <a:p>
            <a:pPr indent="-228600" lvl="2" marL="11430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Char char="■"/>
            </a:pPr>
            <a:r>
              <a:rPr lang="en-US">
                <a:solidFill>
                  <a:srgbClr val="0070C0"/>
                </a:solidFill>
              </a:rPr>
              <a:t>$75 - $150…. $100 average/target </a:t>
            </a:r>
            <a:endParaRPr>
              <a:solidFill>
                <a:srgbClr val="0070C0"/>
              </a:solidFill>
            </a:endParaRPr>
          </a:p>
          <a:p>
            <a:pPr indent="-342900" lvl="0" marL="457200" rtl="0" algn="l">
              <a:lnSpc>
                <a:spcPct val="120000"/>
              </a:lnSpc>
              <a:spcBef>
                <a:spcPts val="2100"/>
              </a:spcBef>
              <a:spcAft>
                <a:spcPts val="2100"/>
              </a:spcAft>
              <a:buClr>
                <a:srgbClr val="0070C0"/>
              </a:buClr>
              <a:buSzPts val="1800"/>
              <a:buChar char="●"/>
            </a:pPr>
            <a:r>
              <a:rPr lang="en-US">
                <a:solidFill>
                  <a:schemeClr val="dk1"/>
                </a:solidFill>
              </a:rPr>
              <a:t>Rabbit Purchase Form:</a:t>
            </a:r>
            <a:r>
              <a:rPr lang="en-US">
                <a:solidFill>
                  <a:srgbClr val="0070C0"/>
                </a:solidFill>
              </a:rPr>
              <a:t>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Purchase Form Link</a:t>
            </a:r>
            <a:endParaRPr>
              <a:solidFill>
                <a:srgbClr val="0070C0"/>
              </a:solidFill>
            </a:endParaRPr>
          </a:p>
        </p:txBody>
      </p:sp>
      <p:pic>
        <p:nvPicPr>
          <p:cNvPr id="85" name="Google Shape;85;p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851400" y="3624004"/>
            <a:ext cx="2923651" cy="29236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3"/>
          <p:cNvSpPr txBox="1"/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Gill Sans"/>
              <a:buNone/>
            </a:pPr>
            <a:r>
              <a:rPr lang="en-US">
                <a:solidFill>
                  <a:srgbClr val="000000"/>
                </a:solidFill>
              </a:rPr>
              <a:t>TYPES/BREEDS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91" name="Google Shape;91;p3"/>
          <p:cNvSpPr txBox="1"/>
          <p:nvPr>
            <p:ph idx="1" type="body"/>
          </p:nvPr>
        </p:nvSpPr>
        <p:spPr>
          <a:xfrm>
            <a:off x="1451579" y="2091932"/>
            <a:ext cx="9603300" cy="345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/>
              <a:t>Visit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www.arba.net</a:t>
            </a:r>
            <a:r>
              <a:rPr lang="en-US"/>
              <a:t> </a:t>
            </a:r>
            <a:endParaRPr/>
          </a:p>
          <a:p>
            <a:pPr indent="-228600" lvl="1" marL="6858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○"/>
            </a:pPr>
            <a:r>
              <a:rPr lang="en-US"/>
              <a:t>Click on about the ARBA </a:t>
            </a:r>
            <a:endParaRPr/>
          </a:p>
          <a:p>
            <a:pPr indent="-228600" lvl="1" marL="6858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○"/>
            </a:pPr>
            <a:r>
              <a:rPr lang="en-US"/>
              <a:t>Recognized breeds</a:t>
            </a:r>
            <a:endParaRPr/>
          </a:p>
          <a:p>
            <a:pPr indent="-228600" lvl="1" marL="6858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○"/>
            </a:pPr>
            <a:r>
              <a:rPr lang="en-US"/>
              <a:t>Pick a breed</a:t>
            </a:r>
            <a:endParaRPr/>
          </a:p>
          <a:p>
            <a:pPr indent="-228600" lvl="2" marL="11430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Char char="■"/>
            </a:pPr>
            <a:r>
              <a:rPr lang="en-US"/>
              <a:t>We cannot guarantee that we can get a specific breed, but will try. 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●"/>
            </a:pPr>
            <a:r>
              <a:rPr lang="en-US"/>
              <a:t>If you shop on your own (rabbit MUST be registered with the ARBA) </a:t>
            </a:r>
            <a:r>
              <a:rPr lang="en-US" u="sng"/>
              <a:t>obtain pedigree when picking up the rabbit</a:t>
            </a:r>
            <a:r>
              <a:rPr lang="en-US"/>
              <a:t> from the breeder</a:t>
            </a:r>
            <a:endParaRPr/>
          </a:p>
          <a:p>
            <a:pPr indent="-101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2100"/>
              </a:spcAft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8"/>
          <p:cNvSpPr txBox="1"/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Gill Sans"/>
              <a:buNone/>
            </a:pPr>
            <a:r>
              <a:rPr lang="en-US">
                <a:solidFill>
                  <a:srgbClr val="000000"/>
                </a:solidFill>
              </a:rPr>
              <a:t>TATTOO</a:t>
            </a:r>
            <a:r>
              <a:rPr lang="en-US">
                <a:solidFill>
                  <a:srgbClr val="FF0000"/>
                </a:solidFill>
              </a:rPr>
              <a:t> 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97" name="Google Shape;97;p8"/>
          <p:cNvSpPr txBox="1"/>
          <p:nvPr>
            <p:ph idx="1" type="body"/>
          </p:nvPr>
        </p:nvSpPr>
        <p:spPr>
          <a:xfrm>
            <a:off x="1265129" y="1853754"/>
            <a:ext cx="10521863" cy="42714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 sz="2300"/>
              <a:t>Required for all rabbits as a method of registering and identifying rabbits with the show and matching registration papers. </a:t>
            </a:r>
            <a:endParaRPr sz="2300"/>
          </a:p>
          <a:p>
            <a:pPr indent="-228600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 sz="2300"/>
              <a:t>Must be in the left ear</a:t>
            </a:r>
            <a:endParaRPr sz="2300"/>
          </a:p>
          <a:p>
            <a:pPr indent="-228600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 sz="2300"/>
              <a:t>Teachers can touch up tattoos if needed</a:t>
            </a:r>
            <a:endParaRPr sz="2300"/>
          </a:p>
          <a:p>
            <a:pPr indent="-8255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300"/>
              <a:buNone/>
            </a:pPr>
            <a:r>
              <a:t/>
            </a:r>
            <a:endParaRPr sz="2300"/>
          </a:p>
          <a:p>
            <a:pPr indent="-127000" lvl="2" marL="11430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/>
          </a:p>
          <a:p>
            <a:pPr indent="-127000" lvl="2" marL="1143000" rtl="0" algn="l">
              <a:lnSpc>
                <a:spcPct val="120000"/>
              </a:lnSpc>
              <a:spcBef>
                <a:spcPts val="500"/>
              </a:spcBef>
              <a:spcAft>
                <a:spcPts val="2100"/>
              </a:spcAft>
              <a:buSzPts val="16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"/>
          <p:cNvSpPr txBox="1"/>
          <p:nvPr>
            <p:ph type="title"/>
          </p:nvPr>
        </p:nvSpPr>
        <p:spPr>
          <a:xfrm>
            <a:off x="1449217" y="804889"/>
            <a:ext cx="9605635" cy="10593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Gill Sans"/>
              <a:buNone/>
            </a:pPr>
            <a:r>
              <a:rPr lang="en-US">
                <a:solidFill>
                  <a:srgbClr val="000000"/>
                </a:solidFill>
              </a:rPr>
              <a:t>NEEDED SUPPLIES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03" name="Google Shape;103;p4"/>
          <p:cNvSpPr txBox="1"/>
          <p:nvPr>
            <p:ph idx="1" type="body"/>
          </p:nvPr>
        </p:nvSpPr>
        <p:spPr>
          <a:xfrm>
            <a:off x="1447325" y="2010875"/>
            <a:ext cx="4645200" cy="30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/>
              <a:t>Cage/ Hutch 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●"/>
            </a:pPr>
            <a:r>
              <a:rPr lang="en-US"/>
              <a:t>Tube Style water bottle 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●"/>
            </a:pPr>
            <a:r>
              <a:rPr lang="en-US"/>
              <a:t>Hanging feeder or flat bottom bowl 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●"/>
            </a:pPr>
            <a:r>
              <a:rPr lang="en-US"/>
              <a:t>Kitty litter or pee pads for dropping pan 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●"/>
            </a:pPr>
            <a:r>
              <a:rPr lang="en-US"/>
              <a:t>Litter box for corner if no dropping pan / Shaving/ bedding – not cedar </a:t>
            </a:r>
            <a:endParaRPr/>
          </a:p>
        </p:txBody>
      </p:sp>
      <p:sp>
        <p:nvSpPr>
          <p:cNvPr id="104" name="Google Shape;104;p4"/>
          <p:cNvSpPr txBox="1"/>
          <p:nvPr>
            <p:ph idx="2" type="body"/>
          </p:nvPr>
        </p:nvSpPr>
        <p:spPr>
          <a:xfrm>
            <a:off x="6413775" y="2017352"/>
            <a:ext cx="4645200" cy="441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47500" lnSpcReduction="20000"/>
          </a:bodyPr>
          <a:lstStyle/>
          <a:p>
            <a:pPr indent="-228601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92618"/>
              <a:buChar char="●"/>
            </a:pPr>
            <a:r>
              <a:rPr lang="en-US" sz="5419"/>
              <a:t>Rabbit transport carry cage </a:t>
            </a:r>
            <a:endParaRPr sz="5419"/>
          </a:p>
          <a:p>
            <a:pPr indent="-212279" lvl="1" marL="6858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ct val="96980"/>
              <a:buChar char="○"/>
            </a:pPr>
            <a:r>
              <a:rPr lang="en-US" sz="3343"/>
              <a:t>Use to take rabbit to shows </a:t>
            </a:r>
            <a:endParaRPr sz="3343"/>
          </a:p>
          <a:p>
            <a:pPr indent="-212279" lvl="1" marL="6858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ct val="96980"/>
              <a:buChar char="○"/>
            </a:pPr>
            <a:r>
              <a:rPr lang="en-US" sz="3343"/>
              <a:t>kwcages.com</a:t>
            </a:r>
            <a:endParaRPr sz="3343"/>
          </a:p>
          <a:p>
            <a:pPr indent="-212279" lvl="1" marL="6858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ct val="96980"/>
              <a:buChar char="○"/>
            </a:pPr>
            <a:r>
              <a:rPr lang="en-US" sz="3343"/>
              <a:t>allthingsbunnies.com</a:t>
            </a:r>
            <a:endParaRPr sz="3343"/>
          </a:p>
          <a:p>
            <a:pPr indent="-212279" lvl="1" marL="6858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ct val="96979"/>
              <a:buChar char="○"/>
            </a:pPr>
            <a:r>
              <a:rPr lang="en-US" sz="3343"/>
              <a:t>bunnyrabbit.com</a:t>
            </a:r>
            <a:endParaRPr sz="3343"/>
          </a:p>
          <a:p>
            <a:pPr indent="-215325" lvl="1" marL="6858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ct val="100000"/>
              <a:buChar char="○"/>
            </a:pPr>
            <a:r>
              <a:rPr lang="en-US" sz="3343"/>
              <a:t>Amazon</a:t>
            </a:r>
            <a:endParaRPr sz="3343"/>
          </a:p>
          <a:p>
            <a:pPr indent="-205548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89572"/>
              <a:buChar char="●"/>
            </a:pPr>
            <a:r>
              <a:rPr lang="en-US" sz="3843"/>
              <a:t>Feed 16% -18% </a:t>
            </a:r>
            <a:endParaRPr sz="3843"/>
          </a:p>
          <a:p>
            <a:pPr indent="-212279" lvl="1" marL="6858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ct val="96980"/>
              <a:buChar char="○"/>
            </a:pPr>
            <a:r>
              <a:rPr lang="en-US" sz="3343"/>
              <a:t>16% in hot months </a:t>
            </a:r>
            <a:endParaRPr sz="3343"/>
          </a:p>
          <a:p>
            <a:pPr indent="-212279" lvl="1" marL="6858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ct val="96980"/>
              <a:buChar char="○"/>
            </a:pPr>
            <a:r>
              <a:rPr lang="en-US" sz="3343"/>
              <a:t>18% in cooler months </a:t>
            </a:r>
            <a:endParaRPr sz="3343"/>
          </a:p>
          <a:p>
            <a:pPr indent="-205548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89572"/>
              <a:buChar char="●"/>
            </a:pPr>
            <a:r>
              <a:rPr lang="en-US" sz="3843"/>
              <a:t>Timothy Hay </a:t>
            </a:r>
            <a:endParaRPr sz="3843"/>
          </a:p>
          <a:p>
            <a:pPr indent="-205547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89571"/>
              <a:buChar char="●"/>
            </a:pPr>
            <a:r>
              <a:rPr lang="en-US" sz="3843"/>
              <a:t>Nail clippers</a:t>
            </a:r>
            <a:endParaRPr sz="3843"/>
          </a:p>
          <a:p>
            <a:pPr indent="-205547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89571"/>
              <a:buChar char="●"/>
            </a:pPr>
            <a:r>
              <a:rPr lang="en-US" sz="3843"/>
              <a:t>Hay Manger </a:t>
            </a:r>
            <a:endParaRPr sz="3843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"/>
          <p:cNvSpPr txBox="1"/>
          <p:nvPr>
            <p:ph type="title"/>
          </p:nvPr>
        </p:nvSpPr>
        <p:spPr>
          <a:xfrm>
            <a:off x="79979" y="423519"/>
            <a:ext cx="9603300" cy="104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Gill Sans"/>
              <a:buNone/>
            </a:pPr>
            <a:r>
              <a:rPr lang="en-US">
                <a:solidFill>
                  <a:srgbClr val="000000"/>
                </a:solidFill>
              </a:rPr>
              <a:t>FACILITY / JOINING FFA</a:t>
            </a:r>
            <a:r>
              <a:rPr lang="en-US">
                <a:solidFill>
                  <a:srgbClr val="FF0000"/>
                </a:solidFill>
              </a:rPr>
              <a:t> 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10" name="Google Shape;110;p5"/>
          <p:cNvSpPr txBox="1"/>
          <p:nvPr>
            <p:ph idx="1" type="body"/>
          </p:nvPr>
        </p:nvSpPr>
        <p:spPr>
          <a:xfrm>
            <a:off x="-5000" y="1406125"/>
            <a:ext cx="12518100" cy="345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71450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b="1" lang="en-US" sz="2300"/>
              <a:t>Kelly W. Box Agriculture Science Complex</a:t>
            </a:r>
            <a:endParaRPr b="1" sz="1500"/>
          </a:p>
          <a:p>
            <a:pPr indent="-228600" lvl="1" marL="6858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00"/>
              <a:buChar char="○"/>
            </a:pPr>
            <a:r>
              <a:rPr lang="en-US" sz="2500"/>
              <a:t>We will host rabbit clinics starting the end of October.</a:t>
            </a:r>
            <a:r>
              <a:rPr lang="en-US" sz="2800"/>
              <a:t> </a:t>
            </a:r>
            <a:endParaRPr/>
          </a:p>
          <a:p>
            <a:pPr indent="-228600" lvl="2" marL="11430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400"/>
              <a:buChar char="■"/>
            </a:pPr>
            <a:r>
              <a:rPr lang="en-US" sz="2200"/>
              <a:t>Open for use of any NISD FFA Membe</a:t>
            </a:r>
            <a:r>
              <a:rPr lang="en-US" sz="2400"/>
              <a:t>r </a:t>
            </a:r>
            <a:endParaRPr sz="2400"/>
          </a:p>
          <a:p>
            <a:pPr indent="-323850" lvl="2" marL="1371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500"/>
              <a:buChar char="■"/>
            </a:pPr>
            <a:r>
              <a:rPr b="1" lang="en-US" sz="1500">
                <a:solidFill>
                  <a:srgbClr val="0070C0"/>
                </a:solidFill>
              </a:rPr>
              <a:t>Byron Nelson FFA Member/Jr Member</a:t>
            </a:r>
            <a:endParaRPr b="1" sz="1500"/>
          </a:p>
          <a:p>
            <a:pPr indent="-323850" lvl="3" marL="18288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ts val="1500"/>
              <a:buChar char="●"/>
            </a:pPr>
            <a:r>
              <a:rPr b="1" lang="en-US" sz="1500">
                <a:solidFill>
                  <a:srgbClr val="0070C0"/>
                </a:solidFill>
              </a:rPr>
              <a:t>$40 for Byron Nelson HS &amp; $20 for Jr. FFA dues</a:t>
            </a:r>
            <a:endParaRPr b="1" sz="1500">
              <a:solidFill>
                <a:srgbClr val="0070C0"/>
              </a:solidFill>
            </a:endParaRPr>
          </a:p>
          <a:p>
            <a:pPr indent="-323850" lvl="2" marL="1371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ts val="1500"/>
              <a:buChar char="■"/>
            </a:pPr>
            <a:r>
              <a:rPr b="1" lang="en-US" sz="1500">
                <a:solidFill>
                  <a:srgbClr val="0070C0"/>
                </a:solidFill>
              </a:rPr>
              <a:t>Eaton FFA Member/Jr Member</a:t>
            </a:r>
            <a:endParaRPr b="1" sz="1500">
              <a:solidFill>
                <a:srgbClr val="0070C0"/>
              </a:solidFill>
            </a:endParaRPr>
          </a:p>
          <a:p>
            <a:pPr indent="-323850" lvl="3" marL="18288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ts val="1500"/>
              <a:buChar char="●"/>
            </a:pPr>
            <a:r>
              <a:rPr b="1" lang="en-US" sz="1500">
                <a:solidFill>
                  <a:srgbClr val="0070C0"/>
                </a:solidFill>
              </a:rPr>
              <a:t>$40 for HS Dues &amp; $20 for Jr FFA Dues</a:t>
            </a:r>
            <a:endParaRPr b="1" sz="1500">
              <a:solidFill>
                <a:srgbClr val="0070C0"/>
              </a:solidFill>
            </a:endParaRPr>
          </a:p>
          <a:p>
            <a:pPr indent="-323850" lvl="2" marL="1371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ts val="1500"/>
              <a:buChar char="■"/>
            </a:pPr>
            <a:r>
              <a:rPr b="1" lang="en-US" sz="1500">
                <a:solidFill>
                  <a:srgbClr val="0070C0"/>
                </a:solidFill>
              </a:rPr>
              <a:t>Northwest FFA Member/Jr Member</a:t>
            </a:r>
            <a:endParaRPr b="1" sz="1500">
              <a:solidFill>
                <a:srgbClr val="0070C0"/>
              </a:solidFill>
            </a:endParaRPr>
          </a:p>
          <a:p>
            <a:pPr indent="-323850" lvl="3" marL="18288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ts val="1500"/>
              <a:buChar char="●"/>
            </a:pPr>
            <a:r>
              <a:rPr b="1" lang="en-US" sz="1500">
                <a:solidFill>
                  <a:srgbClr val="0070C0"/>
                </a:solidFill>
              </a:rPr>
              <a:t>$40 HS Dues &amp; $20 Jr FFA Dues</a:t>
            </a:r>
            <a:endParaRPr sz="1500">
              <a:solidFill>
                <a:srgbClr val="0070C0"/>
              </a:solidFill>
            </a:endParaRPr>
          </a:p>
          <a:p>
            <a:pPr indent="-215900" lvl="2" marL="11430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200"/>
              <a:buChar char="■"/>
            </a:pPr>
            <a:r>
              <a:rPr lang="en-US" sz="2200"/>
              <a:t>Bi-</a:t>
            </a:r>
            <a:r>
              <a:rPr lang="en-US" sz="2200"/>
              <a:t>Weekly Clinics – Tuesdays</a:t>
            </a:r>
            <a:endParaRPr sz="2200"/>
          </a:p>
          <a:p>
            <a:pPr indent="-368300" lvl="3" marL="18288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0070C0"/>
              </a:buClr>
              <a:buSzPts val="2200"/>
              <a:buChar char="●"/>
            </a:pPr>
            <a:r>
              <a:rPr lang="en-US" sz="2200"/>
              <a:t>See schedule</a:t>
            </a:r>
            <a:endParaRPr sz="2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"/>
          <p:cNvSpPr txBox="1"/>
          <p:nvPr>
            <p:ph type="title"/>
          </p:nvPr>
        </p:nvSpPr>
        <p:spPr>
          <a:xfrm>
            <a:off x="1373692" y="804889"/>
            <a:ext cx="9605700" cy="105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Gill Sans"/>
              <a:buNone/>
            </a:pPr>
            <a:r>
              <a:rPr lang="en-US">
                <a:solidFill>
                  <a:srgbClr val="000000"/>
                </a:solidFill>
              </a:rPr>
              <a:t>SHOWS ATTENDING - 2025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16" name="Google Shape;116;p6"/>
          <p:cNvSpPr txBox="1"/>
          <p:nvPr>
            <p:ph idx="1" type="body"/>
          </p:nvPr>
        </p:nvSpPr>
        <p:spPr>
          <a:xfrm>
            <a:off x="1447325" y="2010874"/>
            <a:ext cx="4645200" cy="426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11017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1900"/>
              <a:t>Sonny Nance (Premium) Livestock Show </a:t>
            </a:r>
            <a:endParaRPr sz="1900"/>
          </a:p>
          <a:p>
            <a:pPr indent="-228705" lvl="1" marL="6858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ct val="100000"/>
              <a:buChar char="○"/>
            </a:pPr>
            <a:r>
              <a:rPr lang="en-US"/>
              <a:t>Kelly W. Box Ag Center</a:t>
            </a:r>
            <a:endParaRPr/>
          </a:p>
          <a:p>
            <a:pPr indent="-228705" lvl="1" marL="6858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ct val="100000"/>
              <a:buChar char="○"/>
            </a:pPr>
            <a:r>
              <a:rPr lang="en-US"/>
              <a:t>January 10</a:t>
            </a:r>
            <a:r>
              <a:rPr baseline="30000" lang="en-US"/>
              <a:t>th</a:t>
            </a:r>
            <a:r>
              <a:rPr lang="en-US"/>
              <a:t> </a:t>
            </a:r>
            <a:r>
              <a:rPr lang="en-US">
                <a:solidFill>
                  <a:srgbClr val="0070C0"/>
                </a:solidFill>
              </a:rPr>
              <a:t>($10 / rabbit)</a:t>
            </a:r>
            <a:endParaRPr/>
          </a:p>
          <a:p>
            <a:pPr indent="0" lvl="0" marL="9144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58997" lvl="0" marL="457200" rtl="0" algn="l">
              <a:spcBef>
                <a:spcPts val="1000"/>
              </a:spcBef>
              <a:spcAft>
                <a:spcPts val="0"/>
              </a:spcAft>
              <a:buSzPct val="100000"/>
              <a:buChar char="●"/>
            </a:pPr>
            <a:r>
              <a:rPr lang="en-US" sz="2220"/>
              <a:t>San Angelo - Youth </a:t>
            </a:r>
            <a:endParaRPr sz="2220"/>
          </a:p>
          <a:p>
            <a:pPr indent="-358997" lvl="1" marL="9144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○"/>
            </a:pPr>
            <a:r>
              <a:rPr lang="en-US" sz="2220">
                <a:solidFill>
                  <a:schemeClr val="dk1"/>
                </a:solidFill>
              </a:rPr>
              <a:t>February 14th - TENTATIVE</a:t>
            </a:r>
            <a:endParaRPr sz="2220">
              <a:solidFill>
                <a:schemeClr val="dk1"/>
              </a:solidFill>
            </a:endParaRPr>
          </a:p>
          <a:p>
            <a:pPr indent="-358997" lvl="1" marL="914400" rtl="0" algn="l">
              <a:spcBef>
                <a:spcPts val="1000"/>
              </a:spcBef>
              <a:spcAft>
                <a:spcPts val="0"/>
              </a:spcAft>
              <a:buSzPct val="100000"/>
              <a:buChar char="○"/>
            </a:pPr>
            <a:r>
              <a:rPr lang="en-US" sz="2220">
                <a:solidFill>
                  <a:srgbClr val="0070C0"/>
                </a:solidFill>
              </a:rPr>
              <a:t>($5 / rabbit)</a:t>
            </a:r>
            <a:endParaRPr sz="2220">
              <a:solidFill>
                <a:srgbClr val="0070C0"/>
              </a:solidFill>
            </a:endParaRPr>
          </a:p>
          <a:p>
            <a:pPr indent="-358997" lvl="1" marL="9144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○"/>
            </a:pPr>
            <a:r>
              <a:rPr lang="en-US" sz="2220">
                <a:solidFill>
                  <a:schemeClr val="dk1"/>
                </a:solidFill>
              </a:rPr>
              <a:t>Parent required</a:t>
            </a:r>
            <a:endParaRPr sz="2127"/>
          </a:p>
          <a:p>
            <a:pPr indent="0" lvl="0" marL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ct val="119596"/>
              <a:buNone/>
            </a:pPr>
            <a:r>
              <a:t/>
            </a:r>
            <a:endParaRPr sz="1942"/>
          </a:p>
          <a:p>
            <a:pPr indent="-122872" lvl="1" marL="6858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1665"/>
          </a:p>
          <a:p>
            <a:pPr indent="-122872" lvl="1" marL="685800" rtl="0" algn="l">
              <a:lnSpc>
                <a:spcPct val="120000"/>
              </a:lnSpc>
              <a:spcBef>
                <a:spcPts val="500"/>
              </a:spcBef>
              <a:spcAft>
                <a:spcPts val="2100"/>
              </a:spcAft>
              <a:buSzPct val="100000"/>
              <a:buNone/>
            </a:pPr>
            <a:r>
              <a:t/>
            </a:r>
            <a:endParaRPr sz="1665"/>
          </a:p>
        </p:txBody>
      </p:sp>
      <p:sp>
        <p:nvSpPr>
          <p:cNvPr id="117" name="Google Shape;117;p6"/>
          <p:cNvSpPr txBox="1"/>
          <p:nvPr>
            <p:ph idx="2" type="body"/>
          </p:nvPr>
        </p:nvSpPr>
        <p:spPr>
          <a:xfrm>
            <a:off x="6413775" y="2017350"/>
            <a:ext cx="4645200" cy="448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10000"/>
          </a:bodyPr>
          <a:lstStyle/>
          <a:p>
            <a:pPr indent="-333275" lvl="0" marL="4572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●"/>
            </a:pPr>
            <a:r>
              <a:rPr lang="en-US" sz="2127"/>
              <a:t>Houston Livestock Show - Youth Breeding</a:t>
            </a:r>
            <a:endParaRPr sz="2127"/>
          </a:p>
          <a:p>
            <a:pPr indent="-333275" lvl="1" marL="9144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 sz="2127"/>
              <a:t>March 2025 - TENTATIVE</a:t>
            </a:r>
            <a:endParaRPr sz="2127"/>
          </a:p>
          <a:p>
            <a:pPr indent="-333275" lvl="2" marL="1371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Char char="■"/>
            </a:pPr>
            <a:r>
              <a:rPr lang="en-US" sz="2127"/>
              <a:t>Breeds divided by waves on different days</a:t>
            </a:r>
            <a:endParaRPr sz="2127"/>
          </a:p>
          <a:p>
            <a:pPr indent="-333275" lvl="2" marL="1371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Char char="■"/>
            </a:pPr>
            <a:r>
              <a:rPr lang="en-US" sz="2127"/>
              <a:t>Limited Entries - decide ASAP</a:t>
            </a:r>
            <a:endParaRPr sz="2127"/>
          </a:p>
          <a:p>
            <a:pPr indent="0" lvl="0" marL="1371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127"/>
          </a:p>
          <a:p>
            <a:pPr indent="-333275" lvl="0" marL="4572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●"/>
            </a:pPr>
            <a:r>
              <a:rPr lang="en-US" sz="2127"/>
              <a:t>Denton County  - Breeding and Market </a:t>
            </a:r>
            <a:endParaRPr/>
          </a:p>
          <a:p>
            <a:pPr indent="-200881" lvl="1" marL="6858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ct val="100000"/>
              <a:buChar char="○"/>
            </a:pPr>
            <a:r>
              <a:rPr lang="en-US" sz="1942"/>
              <a:t>April 1 - TENTATIVE</a:t>
            </a:r>
            <a:endParaRPr sz="1850">
              <a:solidFill>
                <a:srgbClr val="0070C0"/>
              </a:solidFill>
            </a:endParaRPr>
          </a:p>
          <a:p>
            <a:pPr indent="-200901" lvl="1" marL="6858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ct val="104972"/>
              <a:buChar char="○"/>
            </a:pPr>
            <a:r>
              <a:rPr lang="en-US" sz="1850">
                <a:solidFill>
                  <a:srgbClr val="0070C0"/>
                </a:solidFill>
              </a:rPr>
              <a:t>Breeding Rabbits: $20, 1st rabbit, $5 for every additional rabbit </a:t>
            </a:r>
            <a:endParaRPr sz="1850">
              <a:solidFill>
                <a:srgbClr val="0070C0"/>
              </a:solidFill>
            </a:endParaRPr>
          </a:p>
          <a:p>
            <a:pPr indent="-200901" lvl="1" marL="6858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ct val="104972"/>
              <a:buChar char="○"/>
            </a:pPr>
            <a:r>
              <a:rPr lang="en-US" sz="1850">
                <a:solidFill>
                  <a:srgbClr val="0070C0"/>
                </a:solidFill>
              </a:rPr>
              <a:t>Pen of 3 market rabbits $25 per entry </a:t>
            </a:r>
            <a:endParaRPr sz="1850">
              <a:solidFill>
                <a:srgbClr val="0070C0"/>
              </a:solidFill>
            </a:endParaRPr>
          </a:p>
          <a:p>
            <a:pPr indent="-196373" lvl="1" marL="6858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0070C0"/>
              </a:buClr>
              <a:buSzPct val="100000"/>
              <a:buChar char="○"/>
            </a:pPr>
            <a:r>
              <a:rPr lang="en-US" sz="1850">
                <a:solidFill>
                  <a:srgbClr val="0070C0"/>
                </a:solidFill>
              </a:rPr>
              <a:t>Single Fryer Jackpot $5.00 One Validated rabbit - Pay cash the day of the show.</a:t>
            </a:r>
            <a:endParaRPr sz="1850">
              <a:solidFill>
                <a:srgbClr val="0070C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5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28149653682_0_8"/>
          <p:cNvSpPr txBox="1"/>
          <p:nvPr>
            <p:ph type="title"/>
          </p:nvPr>
        </p:nvSpPr>
        <p:spPr>
          <a:xfrm>
            <a:off x="1451579" y="804519"/>
            <a:ext cx="9603300" cy="1049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TEACHERS NOT ATTENDING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BUT STILL RECOMMENDED</a:t>
            </a:r>
            <a:endParaRPr/>
          </a:p>
        </p:txBody>
      </p:sp>
      <p:sp>
        <p:nvSpPr>
          <p:cNvPr id="123" name="Google Shape;123;g28149653682_0_8"/>
          <p:cNvSpPr txBox="1"/>
          <p:nvPr>
            <p:ph idx="1" type="body"/>
          </p:nvPr>
        </p:nvSpPr>
        <p:spPr>
          <a:xfrm>
            <a:off x="1451579" y="2109682"/>
            <a:ext cx="9603300" cy="345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63664" lvl="0" marL="457200" rtl="0" algn="l">
              <a:spcBef>
                <a:spcPts val="0"/>
              </a:spcBef>
              <a:spcAft>
                <a:spcPts val="0"/>
              </a:spcAft>
              <a:buSzPts val="2127"/>
              <a:buChar char="●"/>
            </a:pPr>
            <a:r>
              <a:rPr lang="en-US" sz="2127"/>
              <a:t>Fort Worth Stock Show – Open</a:t>
            </a:r>
            <a:endParaRPr/>
          </a:p>
          <a:p>
            <a:pPr indent="-363664" lvl="1" marL="914400" rtl="0" algn="l">
              <a:spcBef>
                <a:spcPts val="0"/>
              </a:spcBef>
              <a:spcAft>
                <a:spcPts val="0"/>
              </a:spcAft>
              <a:buSzPts val="2127"/>
              <a:buChar char="○"/>
            </a:pPr>
            <a:r>
              <a:rPr lang="en-US" sz="1942"/>
              <a:t>Jan 24th - 26th </a:t>
            </a:r>
            <a:r>
              <a:rPr lang="en-US" sz="1850">
                <a:solidFill>
                  <a:srgbClr val="0070C0"/>
                </a:solidFill>
              </a:rPr>
              <a:t>($5 / rabbit)</a:t>
            </a:r>
            <a:endParaRPr sz="2220">
              <a:solidFill>
                <a:schemeClr val="dk1"/>
              </a:solidFill>
            </a:endParaRPr>
          </a:p>
          <a:p>
            <a:pPr indent="-363664" lvl="0" marL="457200" rtl="0" algn="l">
              <a:spcBef>
                <a:spcPts val="0"/>
              </a:spcBef>
              <a:spcAft>
                <a:spcPts val="0"/>
              </a:spcAft>
              <a:buSzPts val="2127"/>
              <a:buChar char="●"/>
            </a:pPr>
            <a:r>
              <a:rPr lang="en-US" sz="2127"/>
              <a:t>Fort Worth Stock Show – Youth</a:t>
            </a:r>
            <a:endParaRPr/>
          </a:p>
          <a:p>
            <a:pPr indent="-363664" lvl="1" marL="914400" rtl="0" algn="l">
              <a:spcBef>
                <a:spcPts val="0"/>
              </a:spcBef>
              <a:spcAft>
                <a:spcPts val="0"/>
              </a:spcAft>
              <a:buSzPts val="2127"/>
              <a:buChar char="○"/>
            </a:pPr>
            <a:r>
              <a:rPr lang="en-US" sz="1942"/>
              <a:t>Feb 30th - 1st </a:t>
            </a:r>
            <a:r>
              <a:rPr lang="en-US" sz="1850">
                <a:solidFill>
                  <a:srgbClr val="0070C0"/>
                </a:solidFill>
              </a:rPr>
              <a:t>($5 / rabbit)</a:t>
            </a:r>
            <a:endParaRPr sz="1850">
              <a:solidFill>
                <a:srgbClr val="0070C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5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50">
                <a:solidFill>
                  <a:schemeClr val="dk1"/>
                </a:solidFill>
              </a:rPr>
              <a:t>Plenty of wonderful parents attending that would be willing to help! Ag teacher(s) may attend on weekends to help when needed.</a:t>
            </a:r>
            <a:endParaRPr sz="185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2017-09-05T12:03:41Z</dcterms:created>
  <dc:creator>Tyler Mccoy</dc:creator>
</cp:coreProperties>
</file>